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7" r:id="rId9"/>
    <p:sldId id="265" r:id="rId10"/>
    <p:sldId id="266" r:id="rId11"/>
    <p:sldId id="279" r:id="rId12"/>
    <p:sldId id="280" r:id="rId13"/>
    <p:sldId id="301" r:id="rId14"/>
    <p:sldId id="303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092FF-F5D5-4B69-B33E-CCD992CC0F1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E84E6359-298C-48AA-BDFA-A551E5B48BA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Uji t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316F08D5-D5F1-4F6C-BCFC-3C7EBF1CA162}" type="parTrans" cxnId="{782EEB01-5BE8-4131-9039-8BA0450E4BB7}">
      <dgm:prSet/>
      <dgm:spPr/>
    </dgm:pt>
    <dgm:pt modelId="{E79700D2-A0A8-4A29-82B1-BC44C1FA920A}" type="sibTrans" cxnId="{782EEB01-5BE8-4131-9039-8BA0450E4BB7}">
      <dgm:prSet/>
      <dgm:spPr/>
    </dgm:pt>
    <dgm:pt modelId="{EA0379E1-1F5A-40EB-AC7F-629736A7919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Satu</a:t>
          </a: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id-ID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Populasi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6EDC5A0D-290C-47D8-9C79-48B3A1EBF3EA}" type="parTrans" cxnId="{8D15B10E-C647-4A91-BB5F-2EFAE485449D}">
      <dgm:prSet/>
      <dgm:spPr/>
    </dgm:pt>
    <dgm:pt modelId="{B9F2D9DA-E873-42E5-9650-751D990479E2}" type="sibTrans" cxnId="{8D15B10E-C647-4A91-BB5F-2EFAE485449D}">
      <dgm:prSet/>
      <dgm:spPr/>
    </dgm:pt>
    <dgm:pt modelId="{9FBBE9FA-5140-45DB-A6E7-61C1661F47E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Dua</a:t>
          </a: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id-ID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Populasi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D060E14-4809-431A-8A44-8568AC89C397}" type="parTrans" cxnId="{415C9282-6F92-4D59-A8D6-801EF05DA07D}">
      <dgm:prSet/>
      <dgm:spPr/>
    </dgm:pt>
    <dgm:pt modelId="{A885AE77-97C1-4E88-AF68-E02FB3BF01BE}" type="sibTrans" cxnId="{415C9282-6F92-4D59-A8D6-801EF05DA07D}">
      <dgm:prSet/>
      <dgm:spPr/>
    </dgm:pt>
    <dgm:pt modelId="{B2A44110-5457-4793-97BA-15CF1E16D9B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Berhubungan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(Dependen)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FA68723-9EBF-4A0C-BDD1-266C280788FF}" type="parTrans" cxnId="{538BDE61-1216-473D-B0B7-4F386DD1E0F6}">
      <dgm:prSet/>
      <dgm:spPr/>
    </dgm:pt>
    <dgm:pt modelId="{3C05F12C-AA26-4A3C-BB48-138B584804D7}" type="sibTrans" cxnId="{538BDE61-1216-473D-B0B7-4F386DD1E0F6}">
      <dgm:prSet/>
      <dgm:spPr/>
    </dgm:pt>
    <dgm:pt modelId="{26AAF25B-2566-4879-90CB-00F6921136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Terpisah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(Independen)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F4FA3D6-1671-4F91-BDC3-171566C9A901}" type="parTrans" cxnId="{C0CE6EC5-38FA-4996-9A10-EC22C86880E1}">
      <dgm:prSet/>
      <dgm:spPr/>
    </dgm:pt>
    <dgm:pt modelId="{93510D90-08FC-4170-80AD-23CB8C401336}" type="sibTrans" cxnId="{C0CE6EC5-38FA-4996-9A10-EC22C86880E1}">
      <dgm:prSet/>
      <dgm:spPr/>
    </dgm:pt>
    <dgm:pt modelId="{2483A4AC-3071-4050-9AF4-E9DA15A24CCD}" type="pres">
      <dgm:prSet presAssocID="{B9D092FF-F5D5-4B69-B33E-CCD992CC0F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4ECCFD5-E9FB-4361-9A49-834B1EED3A12}" type="pres">
      <dgm:prSet presAssocID="{E84E6359-298C-48AA-BDFA-A551E5B48BA5}" presName="hierRoot1" presStyleCnt="0">
        <dgm:presLayoutVars>
          <dgm:hierBranch/>
        </dgm:presLayoutVars>
      </dgm:prSet>
      <dgm:spPr/>
    </dgm:pt>
    <dgm:pt modelId="{91FDEE18-9365-4170-90BE-E11F76A94FC7}" type="pres">
      <dgm:prSet presAssocID="{E84E6359-298C-48AA-BDFA-A551E5B48BA5}" presName="rootComposite1" presStyleCnt="0"/>
      <dgm:spPr/>
    </dgm:pt>
    <dgm:pt modelId="{285C80B8-2552-4708-8EF1-DE0194381945}" type="pres">
      <dgm:prSet presAssocID="{E84E6359-298C-48AA-BDFA-A551E5B48BA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F81DBB-F615-4DCD-896A-605FD92E1C88}" type="pres">
      <dgm:prSet presAssocID="{E84E6359-298C-48AA-BDFA-A551E5B48BA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C66439E-ADD6-4348-942D-97807AC86654}" type="pres">
      <dgm:prSet presAssocID="{E84E6359-298C-48AA-BDFA-A551E5B48BA5}" presName="hierChild2" presStyleCnt="0"/>
      <dgm:spPr/>
    </dgm:pt>
    <dgm:pt modelId="{5AB9CCB1-5C22-46A0-B46E-C4191FFCCD0F}" type="pres">
      <dgm:prSet presAssocID="{6EDC5A0D-290C-47D8-9C79-48B3A1EBF3EA}" presName="Name35" presStyleLbl="parChTrans1D2" presStyleIdx="0" presStyleCnt="2"/>
      <dgm:spPr/>
    </dgm:pt>
    <dgm:pt modelId="{A394E859-F4EE-4234-9331-A163F1BA6682}" type="pres">
      <dgm:prSet presAssocID="{EA0379E1-1F5A-40EB-AC7F-629736A7919D}" presName="hierRoot2" presStyleCnt="0">
        <dgm:presLayoutVars>
          <dgm:hierBranch/>
        </dgm:presLayoutVars>
      </dgm:prSet>
      <dgm:spPr/>
    </dgm:pt>
    <dgm:pt modelId="{E48EACD3-8D81-4B5F-BBA5-87F02F74A79F}" type="pres">
      <dgm:prSet presAssocID="{EA0379E1-1F5A-40EB-AC7F-629736A7919D}" presName="rootComposite" presStyleCnt="0"/>
      <dgm:spPr/>
    </dgm:pt>
    <dgm:pt modelId="{75B56144-2343-419C-B19C-D5E75A33004D}" type="pres">
      <dgm:prSet presAssocID="{EA0379E1-1F5A-40EB-AC7F-629736A7919D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C8F222-69D5-49F6-896B-CE168B772CDE}" type="pres">
      <dgm:prSet presAssocID="{EA0379E1-1F5A-40EB-AC7F-629736A7919D}" presName="rootConnector" presStyleLbl="node2" presStyleIdx="0" presStyleCnt="2"/>
      <dgm:spPr/>
      <dgm:t>
        <a:bodyPr/>
        <a:lstStyle/>
        <a:p>
          <a:endParaRPr lang="en-US"/>
        </a:p>
      </dgm:t>
    </dgm:pt>
    <dgm:pt modelId="{4569274D-94D5-460F-8482-441F554B6CF4}" type="pres">
      <dgm:prSet presAssocID="{EA0379E1-1F5A-40EB-AC7F-629736A7919D}" presName="hierChild4" presStyleCnt="0"/>
      <dgm:spPr/>
    </dgm:pt>
    <dgm:pt modelId="{3DA88BC6-3F24-4D07-A8A5-7C049EE65C0A}" type="pres">
      <dgm:prSet presAssocID="{EA0379E1-1F5A-40EB-AC7F-629736A7919D}" presName="hierChild5" presStyleCnt="0"/>
      <dgm:spPr/>
    </dgm:pt>
    <dgm:pt modelId="{ACE5FFE4-93C1-440F-9F77-DD9D71533592}" type="pres">
      <dgm:prSet presAssocID="{1D060E14-4809-431A-8A44-8568AC89C397}" presName="Name35" presStyleLbl="parChTrans1D2" presStyleIdx="1" presStyleCnt="2"/>
      <dgm:spPr/>
    </dgm:pt>
    <dgm:pt modelId="{784276AD-F560-43CA-BE23-21819BEEFD41}" type="pres">
      <dgm:prSet presAssocID="{9FBBE9FA-5140-45DB-A6E7-61C1661F47E4}" presName="hierRoot2" presStyleCnt="0">
        <dgm:presLayoutVars>
          <dgm:hierBranch/>
        </dgm:presLayoutVars>
      </dgm:prSet>
      <dgm:spPr/>
    </dgm:pt>
    <dgm:pt modelId="{701892E3-55F1-452E-9868-3155D0599242}" type="pres">
      <dgm:prSet presAssocID="{9FBBE9FA-5140-45DB-A6E7-61C1661F47E4}" presName="rootComposite" presStyleCnt="0"/>
      <dgm:spPr/>
    </dgm:pt>
    <dgm:pt modelId="{FA6B7AE9-DAC8-4061-82A0-43869F4FD02E}" type="pres">
      <dgm:prSet presAssocID="{9FBBE9FA-5140-45DB-A6E7-61C1661F47E4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88F41C-8800-4812-AD06-FF8BD7C33F15}" type="pres">
      <dgm:prSet presAssocID="{9FBBE9FA-5140-45DB-A6E7-61C1661F47E4}" presName="rootConnector" presStyleLbl="node2" presStyleIdx="1" presStyleCnt="2"/>
      <dgm:spPr/>
      <dgm:t>
        <a:bodyPr/>
        <a:lstStyle/>
        <a:p>
          <a:endParaRPr lang="en-US"/>
        </a:p>
      </dgm:t>
    </dgm:pt>
    <dgm:pt modelId="{095F2E48-AEA3-4806-BC96-EEED05E62141}" type="pres">
      <dgm:prSet presAssocID="{9FBBE9FA-5140-45DB-A6E7-61C1661F47E4}" presName="hierChild4" presStyleCnt="0"/>
      <dgm:spPr/>
    </dgm:pt>
    <dgm:pt modelId="{1B97DD38-B521-4A4F-9EBA-EB551801FAB4}" type="pres">
      <dgm:prSet presAssocID="{5FA68723-9EBF-4A0C-BDD1-266C280788FF}" presName="Name35" presStyleLbl="parChTrans1D3" presStyleIdx="0" presStyleCnt="2"/>
      <dgm:spPr/>
    </dgm:pt>
    <dgm:pt modelId="{5F0F2C13-9ED1-4C84-82CE-74DDAABACFC1}" type="pres">
      <dgm:prSet presAssocID="{B2A44110-5457-4793-97BA-15CF1E16D9B4}" presName="hierRoot2" presStyleCnt="0">
        <dgm:presLayoutVars>
          <dgm:hierBranch val="r"/>
        </dgm:presLayoutVars>
      </dgm:prSet>
      <dgm:spPr/>
    </dgm:pt>
    <dgm:pt modelId="{755B559B-3CAF-4D82-8BCD-ED9556A1F3D4}" type="pres">
      <dgm:prSet presAssocID="{B2A44110-5457-4793-97BA-15CF1E16D9B4}" presName="rootComposite" presStyleCnt="0"/>
      <dgm:spPr/>
    </dgm:pt>
    <dgm:pt modelId="{EA5DB053-68EE-4B9D-98CA-A347179AAC37}" type="pres">
      <dgm:prSet presAssocID="{B2A44110-5457-4793-97BA-15CF1E16D9B4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5352F6-BE10-4CE3-A892-7CFC0B1F9095}" type="pres">
      <dgm:prSet presAssocID="{B2A44110-5457-4793-97BA-15CF1E16D9B4}" presName="rootConnector" presStyleLbl="node3" presStyleIdx="0" presStyleCnt="2"/>
      <dgm:spPr/>
      <dgm:t>
        <a:bodyPr/>
        <a:lstStyle/>
        <a:p>
          <a:endParaRPr lang="en-US"/>
        </a:p>
      </dgm:t>
    </dgm:pt>
    <dgm:pt modelId="{C0B13EA9-7A26-4E0C-A112-D930E3BB623A}" type="pres">
      <dgm:prSet presAssocID="{B2A44110-5457-4793-97BA-15CF1E16D9B4}" presName="hierChild4" presStyleCnt="0"/>
      <dgm:spPr/>
    </dgm:pt>
    <dgm:pt modelId="{62BD3091-9F11-49C9-AB4A-953781A90A4B}" type="pres">
      <dgm:prSet presAssocID="{B2A44110-5457-4793-97BA-15CF1E16D9B4}" presName="hierChild5" presStyleCnt="0"/>
      <dgm:spPr/>
    </dgm:pt>
    <dgm:pt modelId="{050A273D-B77E-4513-BF45-97ABAB5B305C}" type="pres">
      <dgm:prSet presAssocID="{CF4FA3D6-1671-4F91-BDC3-171566C9A901}" presName="Name35" presStyleLbl="parChTrans1D3" presStyleIdx="1" presStyleCnt="2"/>
      <dgm:spPr/>
    </dgm:pt>
    <dgm:pt modelId="{68966C09-F508-44F4-8491-39286DC0CCB2}" type="pres">
      <dgm:prSet presAssocID="{26AAF25B-2566-4879-90CB-00F692113617}" presName="hierRoot2" presStyleCnt="0">
        <dgm:presLayoutVars>
          <dgm:hierBranch val="r"/>
        </dgm:presLayoutVars>
      </dgm:prSet>
      <dgm:spPr/>
    </dgm:pt>
    <dgm:pt modelId="{D8F7B49D-D77D-4D09-B72F-697DF384299F}" type="pres">
      <dgm:prSet presAssocID="{26AAF25B-2566-4879-90CB-00F692113617}" presName="rootComposite" presStyleCnt="0"/>
      <dgm:spPr/>
    </dgm:pt>
    <dgm:pt modelId="{6E4708E1-A581-477D-91AF-E657B9332E3B}" type="pres">
      <dgm:prSet presAssocID="{26AAF25B-2566-4879-90CB-00F692113617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43C296-81D3-45DB-8EBC-6FC74E199405}" type="pres">
      <dgm:prSet presAssocID="{26AAF25B-2566-4879-90CB-00F692113617}" presName="rootConnector" presStyleLbl="node3" presStyleIdx="1" presStyleCnt="2"/>
      <dgm:spPr/>
      <dgm:t>
        <a:bodyPr/>
        <a:lstStyle/>
        <a:p>
          <a:endParaRPr lang="en-US"/>
        </a:p>
      </dgm:t>
    </dgm:pt>
    <dgm:pt modelId="{CED2D8C6-A98E-442B-9D25-06A7584EAA35}" type="pres">
      <dgm:prSet presAssocID="{26AAF25B-2566-4879-90CB-00F692113617}" presName="hierChild4" presStyleCnt="0"/>
      <dgm:spPr/>
    </dgm:pt>
    <dgm:pt modelId="{E88143F0-62BE-415C-BEFB-E4E295916F4A}" type="pres">
      <dgm:prSet presAssocID="{26AAF25B-2566-4879-90CB-00F692113617}" presName="hierChild5" presStyleCnt="0"/>
      <dgm:spPr/>
    </dgm:pt>
    <dgm:pt modelId="{751C0922-F918-489D-AC7E-05A13564F77E}" type="pres">
      <dgm:prSet presAssocID="{9FBBE9FA-5140-45DB-A6E7-61C1661F47E4}" presName="hierChild5" presStyleCnt="0"/>
      <dgm:spPr/>
    </dgm:pt>
    <dgm:pt modelId="{485EA1BA-B7C8-4C34-AEC7-C73465FB06B8}" type="pres">
      <dgm:prSet presAssocID="{E84E6359-298C-48AA-BDFA-A551E5B48BA5}" presName="hierChild3" presStyleCnt="0"/>
      <dgm:spPr/>
    </dgm:pt>
  </dgm:ptLst>
  <dgm:cxnLst>
    <dgm:cxn modelId="{BEC430F4-D36F-4766-B470-AAE3804795CF}" type="presOf" srcId="{9FBBE9FA-5140-45DB-A6E7-61C1661F47E4}" destId="{F088F41C-8800-4812-AD06-FF8BD7C33F15}" srcOrd="1" destOrd="0" presId="urn:microsoft.com/office/officeart/2005/8/layout/orgChart1"/>
    <dgm:cxn modelId="{4D181A5F-F42B-442A-959D-81BE38BF29B6}" type="presOf" srcId="{E84E6359-298C-48AA-BDFA-A551E5B48BA5}" destId="{285C80B8-2552-4708-8EF1-DE0194381945}" srcOrd="0" destOrd="0" presId="urn:microsoft.com/office/officeart/2005/8/layout/orgChart1"/>
    <dgm:cxn modelId="{E8CD2D2C-AA10-4084-95D9-790B1A6549F1}" type="presOf" srcId="{9FBBE9FA-5140-45DB-A6E7-61C1661F47E4}" destId="{FA6B7AE9-DAC8-4061-82A0-43869F4FD02E}" srcOrd="0" destOrd="0" presId="urn:microsoft.com/office/officeart/2005/8/layout/orgChart1"/>
    <dgm:cxn modelId="{6A7D3246-EC90-4C7B-8D7A-4495E7EE0123}" type="presOf" srcId="{26AAF25B-2566-4879-90CB-00F692113617}" destId="{6E4708E1-A581-477D-91AF-E657B9332E3B}" srcOrd="0" destOrd="0" presId="urn:microsoft.com/office/officeart/2005/8/layout/orgChart1"/>
    <dgm:cxn modelId="{4B3CDFE9-39BC-495E-AECF-A9A550FDA676}" type="presOf" srcId="{CF4FA3D6-1671-4F91-BDC3-171566C9A901}" destId="{050A273D-B77E-4513-BF45-97ABAB5B305C}" srcOrd="0" destOrd="0" presId="urn:microsoft.com/office/officeart/2005/8/layout/orgChart1"/>
    <dgm:cxn modelId="{25CBD13A-9267-43D6-AAC5-DA8621C40366}" type="presOf" srcId="{B9D092FF-F5D5-4B69-B33E-CCD992CC0F19}" destId="{2483A4AC-3071-4050-9AF4-E9DA15A24CCD}" srcOrd="0" destOrd="0" presId="urn:microsoft.com/office/officeart/2005/8/layout/orgChart1"/>
    <dgm:cxn modelId="{415C9282-6F92-4D59-A8D6-801EF05DA07D}" srcId="{E84E6359-298C-48AA-BDFA-A551E5B48BA5}" destId="{9FBBE9FA-5140-45DB-A6E7-61C1661F47E4}" srcOrd="1" destOrd="0" parTransId="{1D060E14-4809-431A-8A44-8568AC89C397}" sibTransId="{A885AE77-97C1-4E88-AF68-E02FB3BF01BE}"/>
    <dgm:cxn modelId="{7079DC66-FD17-4C51-87FE-331EB634CD5F}" type="presOf" srcId="{6EDC5A0D-290C-47D8-9C79-48B3A1EBF3EA}" destId="{5AB9CCB1-5C22-46A0-B46E-C4191FFCCD0F}" srcOrd="0" destOrd="0" presId="urn:microsoft.com/office/officeart/2005/8/layout/orgChart1"/>
    <dgm:cxn modelId="{29C75C77-7508-42A3-92F4-5520C8BEF483}" type="presOf" srcId="{B2A44110-5457-4793-97BA-15CF1E16D9B4}" destId="{885352F6-BE10-4CE3-A892-7CFC0B1F9095}" srcOrd="1" destOrd="0" presId="urn:microsoft.com/office/officeart/2005/8/layout/orgChart1"/>
    <dgm:cxn modelId="{782EEB01-5BE8-4131-9039-8BA0450E4BB7}" srcId="{B9D092FF-F5D5-4B69-B33E-CCD992CC0F19}" destId="{E84E6359-298C-48AA-BDFA-A551E5B48BA5}" srcOrd="0" destOrd="0" parTransId="{316F08D5-D5F1-4F6C-BCFC-3C7EBF1CA162}" sibTransId="{E79700D2-A0A8-4A29-82B1-BC44C1FA920A}"/>
    <dgm:cxn modelId="{8D15B10E-C647-4A91-BB5F-2EFAE485449D}" srcId="{E84E6359-298C-48AA-BDFA-A551E5B48BA5}" destId="{EA0379E1-1F5A-40EB-AC7F-629736A7919D}" srcOrd="0" destOrd="0" parTransId="{6EDC5A0D-290C-47D8-9C79-48B3A1EBF3EA}" sibTransId="{B9F2D9DA-E873-42E5-9650-751D990479E2}"/>
    <dgm:cxn modelId="{538BDE61-1216-473D-B0B7-4F386DD1E0F6}" srcId="{9FBBE9FA-5140-45DB-A6E7-61C1661F47E4}" destId="{B2A44110-5457-4793-97BA-15CF1E16D9B4}" srcOrd="0" destOrd="0" parTransId="{5FA68723-9EBF-4A0C-BDD1-266C280788FF}" sibTransId="{3C05F12C-AA26-4A3C-BB48-138B584804D7}"/>
    <dgm:cxn modelId="{57D63CDC-BCBE-41AE-BC6D-F397A183B2E4}" type="presOf" srcId="{E84E6359-298C-48AA-BDFA-A551E5B48BA5}" destId="{FCF81DBB-F615-4DCD-896A-605FD92E1C88}" srcOrd="1" destOrd="0" presId="urn:microsoft.com/office/officeart/2005/8/layout/orgChart1"/>
    <dgm:cxn modelId="{85EA4902-AC19-4CC6-B01F-7B7A6B0D946A}" type="presOf" srcId="{1D060E14-4809-431A-8A44-8568AC89C397}" destId="{ACE5FFE4-93C1-440F-9F77-DD9D71533592}" srcOrd="0" destOrd="0" presId="urn:microsoft.com/office/officeart/2005/8/layout/orgChart1"/>
    <dgm:cxn modelId="{A084C6B8-A1C4-496D-8607-AE557AFA19E7}" type="presOf" srcId="{EA0379E1-1F5A-40EB-AC7F-629736A7919D}" destId="{75B56144-2343-419C-B19C-D5E75A33004D}" srcOrd="0" destOrd="0" presId="urn:microsoft.com/office/officeart/2005/8/layout/orgChart1"/>
    <dgm:cxn modelId="{53CC1C69-8197-4EDC-8EDC-DDBA30640A74}" type="presOf" srcId="{26AAF25B-2566-4879-90CB-00F692113617}" destId="{F443C296-81D3-45DB-8EBC-6FC74E199405}" srcOrd="1" destOrd="0" presId="urn:microsoft.com/office/officeart/2005/8/layout/orgChart1"/>
    <dgm:cxn modelId="{D66B0D78-6CB6-45BB-B48C-41FD43B3CDC4}" type="presOf" srcId="{5FA68723-9EBF-4A0C-BDD1-266C280788FF}" destId="{1B97DD38-B521-4A4F-9EBA-EB551801FAB4}" srcOrd="0" destOrd="0" presId="urn:microsoft.com/office/officeart/2005/8/layout/orgChart1"/>
    <dgm:cxn modelId="{C59D3866-444F-4FAF-A46E-DB2D452E06D5}" type="presOf" srcId="{EA0379E1-1F5A-40EB-AC7F-629736A7919D}" destId="{9AC8F222-69D5-49F6-896B-CE168B772CDE}" srcOrd="1" destOrd="0" presId="urn:microsoft.com/office/officeart/2005/8/layout/orgChart1"/>
    <dgm:cxn modelId="{4AC6E29E-6B92-483E-9CF2-5E27494361CB}" type="presOf" srcId="{B2A44110-5457-4793-97BA-15CF1E16D9B4}" destId="{EA5DB053-68EE-4B9D-98CA-A347179AAC37}" srcOrd="0" destOrd="0" presId="urn:microsoft.com/office/officeart/2005/8/layout/orgChart1"/>
    <dgm:cxn modelId="{C0CE6EC5-38FA-4996-9A10-EC22C86880E1}" srcId="{9FBBE9FA-5140-45DB-A6E7-61C1661F47E4}" destId="{26AAF25B-2566-4879-90CB-00F692113617}" srcOrd="1" destOrd="0" parTransId="{CF4FA3D6-1671-4F91-BDC3-171566C9A901}" sibTransId="{93510D90-08FC-4170-80AD-23CB8C401336}"/>
    <dgm:cxn modelId="{BEC4BE55-2448-4E70-98AD-06A6FBBCF20E}" type="presParOf" srcId="{2483A4AC-3071-4050-9AF4-E9DA15A24CCD}" destId="{E4ECCFD5-E9FB-4361-9A49-834B1EED3A12}" srcOrd="0" destOrd="0" presId="urn:microsoft.com/office/officeart/2005/8/layout/orgChart1"/>
    <dgm:cxn modelId="{CC4887B7-4108-4486-AC2A-F90598F3F724}" type="presParOf" srcId="{E4ECCFD5-E9FB-4361-9A49-834B1EED3A12}" destId="{91FDEE18-9365-4170-90BE-E11F76A94FC7}" srcOrd="0" destOrd="0" presId="urn:microsoft.com/office/officeart/2005/8/layout/orgChart1"/>
    <dgm:cxn modelId="{5FD88A77-1A70-4B05-8873-BFFD17260B78}" type="presParOf" srcId="{91FDEE18-9365-4170-90BE-E11F76A94FC7}" destId="{285C80B8-2552-4708-8EF1-DE0194381945}" srcOrd="0" destOrd="0" presId="urn:microsoft.com/office/officeart/2005/8/layout/orgChart1"/>
    <dgm:cxn modelId="{1F4ECD7C-DA8A-40A8-B967-60F2B66F87B9}" type="presParOf" srcId="{91FDEE18-9365-4170-90BE-E11F76A94FC7}" destId="{FCF81DBB-F615-4DCD-896A-605FD92E1C88}" srcOrd="1" destOrd="0" presId="urn:microsoft.com/office/officeart/2005/8/layout/orgChart1"/>
    <dgm:cxn modelId="{E4548E20-E44C-4F94-BC7F-08C395FF1376}" type="presParOf" srcId="{E4ECCFD5-E9FB-4361-9A49-834B1EED3A12}" destId="{AC66439E-ADD6-4348-942D-97807AC86654}" srcOrd="1" destOrd="0" presId="urn:microsoft.com/office/officeart/2005/8/layout/orgChart1"/>
    <dgm:cxn modelId="{BFDCD084-D7F5-433A-9CD1-070E51214754}" type="presParOf" srcId="{AC66439E-ADD6-4348-942D-97807AC86654}" destId="{5AB9CCB1-5C22-46A0-B46E-C4191FFCCD0F}" srcOrd="0" destOrd="0" presId="urn:microsoft.com/office/officeart/2005/8/layout/orgChart1"/>
    <dgm:cxn modelId="{13FB11AB-2DB5-4B28-A7D2-D2EB9B2761C0}" type="presParOf" srcId="{AC66439E-ADD6-4348-942D-97807AC86654}" destId="{A394E859-F4EE-4234-9331-A163F1BA6682}" srcOrd="1" destOrd="0" presId="urn:microsoft.com/office/officeart/2005/8/layout/orgChart1"/>
    <dgm:cxn modelId="{B5385773-6377-417E-948D-D49CAEB26F6C}" type="presParOf" srcId="{A394E859-F4EE-4234-9331-A163F1BA6682}" destId="{E48EACD3-8D81-4B5F-BBA5-87F02F74A79F}" srcOrd="0" destOrd="0" presId="urn:microsoft.com/office/officeart/2005/8/layout/orgChart1"/>
    <dgm:cxn modelId="{85F3F04E-4F02-4061-9AAD-FC81CDE22628}" type="presParOf" srcId="{E48EACD3-8D81-4B5F-BBA5-87F02F74A79F}" destId="{75B56144-2343-419C-B19C-D5E75A33004D}" srcOrd="0" destOrd="0" presId="urn:microsoft.com/office/officeart/2005/8/layout/orgChart1"/>
    <dgm:cxn modelId="{D094D099-526B-4549-A134-01F7678CA5E5}" type="presParOf" srcId="{E48EACD3-8D81-4B5F-BBA5-87F02F74A79F}" destId="{9AC8F222-69D5-49F6-896B-CE168B772CDE}" srcOrd="1" destOrd="0" presId="urn:microsoft.com/office/officeart/2005/8/layout/orgChart1"/>
    <dgm:cxn modelId="{B68E196F-DF6F-4AA5-B4E7-44F5649164C0}" type="presParOf" srcId="{A394E859-F4EE-4234-9331-A163F1BA6682}" destId="{4569274D-94D5-460F-8482-441F554B6CF4}" srcOrd="1" destOrd="0" presId="urn:microsoft.com/office/officeart/2005/8/layout/orgChart1"/>
    <dgm:cxn modelId="{05612388-F23E-4681-85B1-FB7810481860}" type="presParOf" srcId="{A394E859-F4EE-4234-9331-A163F1BA6682}" destId="{3DA88BC6-3F24-4D07-A8A5-7C049EE65C0A}" srcOrd="2" destOrd="0" presId="urn:microsoft.com/office/officeart/2005/8/layout/orgChart1"/>
    <dgm:cxn modelId="{B1E3FB2D-2B8C-4A99-A93A-627F8A9E1541}" type="presParOf" srcId="{AC66439E-ADD6-4348-942D-97807AC86654}" destId="{ACE5FFE4-93C1-440F-9F77-DD9D71533592}" srcOrd="2" destOrd="0" presId="urn:microsoft.com/office/officeart/2005/8/layout/orgChart1"/>
    <dgm:cxn modelId="{66B9F23E-B503-4207-98F9-9DA918EE5A72}" type="presParOf" srcId="{AC66439E-ADD6-4348-942D-97807AC86654}" destId="{784276AD-F560-43CA-BE23-21819BEEFD41}" srcOrd="3" destOrd="0" presId="urn:microsoft.com/office/officeart/2005/8/layout/orgChart1"/>
    <dgm:cxn modelId="{8835EE46-C66B-4FE1-9BAD-F250DF092091}" type="presParOf" srcId="{784276AD-F560-43CA-BE23-21819BEEFD41}" destId="{701892E3-55F1-452E-9868-3155D0599242}" srcOrd="0" destOrd="0" presId="urn:microsoft.com/office/officeart/2005/8/layout/orgChart1"/>
    <dgm:cxn modelId="{6A01F256-DAA1-4988-B363-5278B1A5C1F6}" type="presParOf" srcId="{701892E3-55F1-452E-9868-3155D0599242}" destId="{FA6B7AE9-DAC8-4061-82A0-43869F4FD02E}" srcOrd="0" destOrd="0" presId="urn:microsoft.com/office/officeart/2005/8/layout/orgChart1"/>
    <dgm:cxn modelId="{CA7AE084-A16A-41FA-864A-436984E74346}" type="presParOf" srcId="{701892E3-55F1-452E-9868-3155D0599242}" destId="{F088F41C-8800-4812-AD06-FF8BD7C33F15}" srcOrd="1" destOrd="0" presId="urn:microsoft.com/office/officeart/2005/8/layout/orgChart1"/>
    <dgm:cxn modelId="{21C734DB-5B19-47B8-ADDA-8D7302C7D5B5}" type="presParOf" srcId="{784276AD-F560-43CA-BE23-21819BEEFD41}" destId="{095F2E48-AEA3-4806-BC96-EEED05E62141}" srcOrd="1" destOrd="0" presId="urn:microsoft.com/office/officeart/2005/8/layout/orgChart1"/>
    <dgm:cxn modelId="{C87DA9E5-C337-4208-B9D3-6C4F5C4C8689}" type="presParOf" srcId="{095F2E48-AEA3-4806-BC96-EEED05E62141}" destId="{1B97DD38-B521-4A4F-9EBA-EB551801FAB4}" srcOrd="0" destOrd="0" presId="urn:microsoft.com/office/officeart/2005/8/layout/orgChart1"/>
    <dgm:cxn modelId="{937FBA10-87C3-4D99-91E2-67F6C160BDDB}" type="presParOf" srcId="{095F2E48-AEA3-4806-BC96-EEED05E62141}" destId="{5F0F2C13-9ED1-4C84-82CE-74DDAABACFC1}" srcOrd="1" destOrd="0" presId="urn:microsoft.com/office/officeart/2005/8/layout/orgChart1"/>
    <dgm:cxn modelId="{34D16D61-36B3-4810-8E58-B6A0F2E53C48}" type="presParOf" srcId="{5F0F2C13-9ED1-4C84-82CE-74DDAABACFC1}" destId="{755B559B-3CAF-4D82-8BCD-ED9556A1F3D4}" srcOrd="0" destOrd="0" presId="urn:microsoft.com/office/officeart/2005/8/layout/orgChart1"/>
    <dgm:cxn modelId="{6D04CF36-6B19-49B9-AF7B-517EC2941C03}" type="presParOf" srcId="{755B559B-3CAF-4D82-8BCD-ED9556A1F3D4}" destId="{EA5DB053-68EE-4B9D-98CA-A347179AAC37}" srcOrd="0" destOrd="0" presId="urn:microsoft.com/office/officeart/2005/8/layout/orgChart1"/>
    <dgm:cxn modelId="{411CBB90-E2BB-42F0-92BD-7252AF033427}" type="presParOf" srcId="{755B559B-3CAF-4D82-8BCD-ED9556A1F3D4}" destId="{885352F6-BE10-4CE3-A892-7CFC0B1F9095}" srcOrd="1" destOrd="0" presId="urn:microsoft.com/office/officeart/2005/8/layout/orgChart1"/>
    <dgm:cxn modelId="{336A2558-809D-450B-B756-8C8A189B57C2}" type="presParOf" srcId="{5F0F2C13-9ED1-4C84-82CE-74DDAABACFC1}" destId="{C0B13EA9-7A26-4E0C-A112-D930E3BB623A}" srcOrd="1" destOrd="0" presId="urn:microsoft.com/office/officeart/2005/8/layout/orgChart1"/>
    <dgm:cxn modelId="{FE735AE8-1D64-40C9-857A-A933A08EB345}" type="presParOf" srcId="{5F0F2C13-9ED1-4C84-82CE-74DDAABACFC1}" destId="{62BD3091-9F11-49C9-AB4A-953781A90A4B}" srcOrd="2" destOrd="0" presId="urn:microsoft.com/office/officeart/2005/8/layout/orgChart1"/>
    <dgm:cxn modelId="{372A6BDA-A4A3-4321-A30C-32037CCD26C6}" type="presParOf" srcId="{095F2E48-AEA3-4806-BC96-EEED05E62141}" destId="{050A273D-B77E-4513-BF45-97ABAB5B305C}" srcOrd="2" destOrd="0" presId="urn:microsoft.com/office/officeart/2005/8/layout/orgChart1"/>
    <dgm:cxn modelId="{5F58BD35-EF3F-49C4-A01F-8097ED00DBC6}" type="presParOf" srcId="{095F2E48-AEA3-4806-BC96-EEED05E62141}" destId="{68966C09-F508-44F4-8491-39286DC0CCB2}" srcOrd="3" destOrd="0" presId="urn:microsoft.com/office/officeart/2005/8/layout/orgChart1"/>
    <dgm:cxn modelId="{3A82BBBF-4B43-489E-871A-E0AA8169E504}" type="presParOf" srcId="{68966C09-F508-44F4-8491-39286DC0CCB2}" destId="{D8F7B49D-D77D-4D09-B72F-697DF384299F}" srcOrd="0" destOrd="0" presId="urn:microsoft.com/office/officeart/2005/8/layout/orgChart1"/>
    <dgm:cxn modelId="{0A7A0B5C-3FC2-4C3F-B36F-404B5164B5C7}" type="presParOf" srcId="{D8F7B49D-D77D-4D09-B72F-697DF384299F}" destId="{6E4708E1-A581-477D-91AF-E657B9332E3B}" srcOrd="0" destOrd="0" presId="urn:microsoft.com/office/officeart/2005/8/layout/orgChart1"/>
    <dgm:cxn modelId="{8A2736AA-0462-4FAA-BB7D-9717974D684C}" type="presParOf" srcId="{D8F7B49D-D77D-4D09-B72F-697DF384299F}" destId="{F443C296-81D3-45DB-8EBC-6FC74E199405}" srcOrd="1" destOrd="0" presId="urn:microsoft.com/office/officeart/2005/8/layout/orgChart1"/>
    <dgm:cxn modelId="{8F7655FA-E1E1-467F-B491-7068397C9D5D}" type="presParOf" srcId="{68966C09-F508-44F4-8491-39286DC0CCB2}" destId="{CED2D8C6-A98E-442B-9D25-06A7584EAA35}" srcOrd="1" destOrd="0" presId="urn:microsoft.com/office/officeart/2005/8/layout/orgChart1"/>
    <dgm:cxn modelId="{34F5ED16-7EC5-4D52-A0B6-05AEF0BCEB6F}" type="presParOf" srcId="{68966C09-F508-44F4-8491-39286DC0CCB2}" destId="{E88143F0-62BE-415C-BEFB-E4E295916F4A}" srcOrd="2" destOrd="0" presId="urn:microsoft.com/office/officeart/2005/8/layout/orgChart1"/>
    <dgm:cxn modelId="{122BF00D-8D98-4718-AD69-ABE6993C641C}" type="presParOf" srcId="{784276AD-F560-43CA-BE23-21819BEEFD41}" destId="{751C0922-F918-489D-AC7E-05A13564F77E}" srcOrd="2" destOrd="0" presId="urn:microsoft.com/office/officeart/2005/8/layout/orgChart1"/>
    <dgm:cxn modelId="{D8FB8CC9-04E7-41D0-B788-6853B387CBB7}" type="presParOf" srcId="{E4ECCFD5-E9FB-4361-9A49-834B1EED3A12}" destId="{485EA1BA-B7C8-4C34-AEC7-C73465FB06B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A273D-B77E-4513-BF45-97ABAB5B305C}">
      <dsp:nvSpPr>
        <dsp:cNvPr id="0" name=""/>
        <dsp:cNvSpPr/>
      </dsp:nvSpPr>
      <dsp:spPr>
        <a:xfrm>
          <a:off x="4835016" y="2922291"/>
          <a:ext cx="1461069" cy="507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573"/>
              </a:lnTo>
              <a:lnTo>
                <a:pt x="1461069" y="253573"/>
              </a:lnTo>
              <a:lnTo>
                <a:pt x="1461069" y="5071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97DD38-B521-4A4F-9EBA-EB551801FAB4}">
      <dsp:nvSpPr>
        <dsp:cNvPr id="0" name=""/>
        <dsp:cNvSpPr/>
      </dsp:nvSpPr>
      <dsp:spPr>
        <a:xfrm>
          <a:off x="3373946" y="2922291"/>
          <a:ext cx="1461069" cy="507147"/>
        </a:xfrm>
        <a:custGeom>
          <a:avLst/>
          <a:gdLst/>
          <a:ahLst/>
          <a:cxnLst/>
          <a:rect l="0" t="0" r="0" b="0"/>
          <a:pathLst>
            <a:path>
              <a:moveTo>
                <a:pt x="1461069" y="0"/>
              </a:moveTo>
              <a:lnTo>
                <a:pt x="1461069" y="253573"/>
              </a:lnTo>
              <a:lnTo>
                <a:pt x="0" y="253573"/>
              </a:lnTo>
              <a:lnTo>
                <a:pt x="0" y="5071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E5FFE4-93C1-440F-9F77-DD9D71533592}">
      <dsp:nvSpPr>
        <dsp:cNvPr id="0" name=""/>
        <dsp:cNvSpPr/>
      </dsp:nvSpPr>
      <dsp:spPr>
        <a:xfrm>
          <a:off x="3373946" y="1207648"/>
          <a:ext cx="1461069" cy="507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573"/>
              </a:lnTo>
              <a:lnTo>
                <a:pt x="1461069" y="253573"/>
              </a:lnTo>
              <a:lnTo>
                <a:pt x="1461069" y="5071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B9CCB1-5C22-46A0-B46E-C4191FFCCD0F}">
      <dsp:nvSpPr>
        <dsp:cNvPr id="0" name=""/>
        <dsp:cNvSpPr/>
      </dsp:nvSpPr>
      <dsp:spPr>
        <a:xfrm>
          <a:off x="1912877" y="1207648"/>
          <a:ext cx="1461069" cy="507147"/>
        </a:xfrm>
        <a:custGeom>
          <a:avLst/>
          <a:gdLst/>
          <a:ahLst/>
          <a:cxnLst/>
          <a:rect l="0" t="0" r="0" b="0"/>
          <a:pathLst>
            <a:path>
              <a:moveTo>
                <a:pt x="1461069" y="0"/>
              </a:moveTo>
              <a:lnTo>
                <a:pt x="1461069" y="253573"/>
              </a:lnTo>
              <a:lnTo>
                <a:pt x="0" y="253573"/>
              </a:lnTo>
              <a:lnTo>
                <a:pt x="0" y="5071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5C80B8-2552-4708-8EF1-DE0194381945}">
      <dsp:nvSpPr>
        <dsp:cNvPr id="0" name=""/>
        <dsp:cNvSpPr/>
      </dsp:nvSpPr>
      <dsp:spPr>
        <a:xfrm>
          <a:off x="2166451" y="153"/>
          <a:ext cx="2414990" cy="120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1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Uji t</a:t>
          </a:r>
          <a:endParaRPr kumimoji="0" lang="en-US" sz="3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166451" y="153"/>
        <a:ext cx="2414990" cy="1207495"/>
      </dsp:txXfrm>
    </dsp:sp>
    <dsp:sp modelId="{75B56144-2343-419C-B19C-D5E75A33004D}">
      <dsp:nvSpPr>
        <dsp:cNvPr id="0" name=""/>
        <dsp:cNvSpPr/>
      </dsp:nvSpPr>
      <dsp:spPr>
        <a:xfrm>
          <a:off x="705382" y="1714796"/>
          <a:ext cx="2414990" cy="120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1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Satu</a:t>
          </a:r>
          <a:r>
            <a:rPr kumimoji="0" lang="en-US" sz="31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id-ID" sz="31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Populasi</a:t>
          </a:r>
          <a:endParaRPr kumimoji="0" lang="en-US" sz="3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705382" y="1714796"/>
        <a:ext cx="2414990" cy="1207495"/>
      </dsp:txXfrm>
    </dsp:sp>
    <dsp:sp modelId="{FA6B7AE9-DAC8-4061-82A0-43869F4FD02E}">
      <dsp:nvSpPr>
        <dsp:cNvPr id="0" name=""/>
        <dsp:cNvSpPr/>
      </dsp:nvSpPr>
      <dsp:spPr>
        <a:xfrm>
          <a:off x="3627520" y="1714796"/>
          <a:ext cx="2414990" cy="120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1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Dua</a:t>
          </a:r>
          <a:r>
            <a:rPr kumimoji="0" lang="en-US" sz="31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id-ID" sz="31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Populasi</a:t>
          </a:r>
          <a:endParaRPr kumimoji="0" lang="en-US" sz="3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627520" y="1714796"/>
        <a:ext cx="2414990" cy="1207495"/>
      </dsp:txXfrm>
    </dsp:sp>
    <dsp:sp modelId="{EA5DB053-68EE-4B9D-98CA-A347179AAC37}">
      <dsp:nvSpPr>
        <dsp:cNvPr id="0" name=""/>
        <dsp:cNvSpPr/>
      </dsp:nvSpPr>
      <dsp:spPr>
        <a:xfrm>
          <a:off x="2166451" y="3429439"/>
          <a:ext cx="2414990" cy="120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1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Berhubungan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1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(Dependen)</a:t>
          </a:r>
          <a:endParaRPr kumimoji="0" lang="en-US" sz="3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166451" y="3429439"/>
        <a:ext cx="2414990" cy="1207495"/>
      </dsp:txXfrm>
    </dsp:sp>
    <dsp:sp modelId="{6E4708E1-A581-477D-91AF-E657B9332E3B}">
      <dsp:nvSpPr>
        <dsp:cNvPr id="0" name=""/>
        <dsp:cNvSpPr/>
      </dsp:nvSpPr>
      <dsp:spPr>
        <a:xfrm>
          <a:off x="5088590" y="3429439"/>
          <a:ext cx="2414990" cy="120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1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Terpisah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1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(Independen)</a:t>
          </a:r>
          <a:endParaRPr kumimoji="0" lang="en-US" sz="3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088590" y="3429439"/>
        <a:ext cx="2414990" cy="1207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A348A-188E-4147-B315-B3EF19BE5225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FD1CB-F660-4EF1-A17F-1569C8E8D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48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084F6B3-FBB4-42D2-A057-B8B1EB823E32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AB1927F-9380-4B8E-8AF0-21341BF56430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7B5F811-16E4-44B3-B3D9-4C5925694441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675FCF2-354F-4FF5-A73D-4583957BBAC9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E4313C0-E5AE-4182-BF26-B94FCCB16E76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32075F0-0EE5-4517-9068-48D4EF58C307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D3CEE87-E04A-4DEF-B575-FA4ACFF36AF4}" type="slidenum">
              <a:rPr lang="en-US" smtClean="0"/>
              <a:pPr/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F30C0E8-9F37-47F9-B25B-02E35E5193D3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074493A-53B1-43FD-A88E-AF627BA4707A}" type="slidenum">
              <a:rPr lang="en-US" smtClean="0"/>
              <a:pPr/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9EDAEDA-B748-4E48-AE4A-0B54CB0E6196}" type="slidenum">
              <a:rPr lang="en-US" smtClean="0"/>
              <a:pPr/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2C6698F-A866-4381-B175-381200506EA8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2E0E3DB-68F2-4A02-9E42-311DFADEA97C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A075952-DF31-493A-846C-555E7809A633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AF16043-3924-4456-A745-BE2C517BBA9A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EEB6EA4-0385-4CB4-B655-6D3C564CA00D}" type="slidenum">
              <a:rPr lang="en-US" smtClean="0"/>
              <a:pPr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5E84C2C-6710-4F17-A8A0-488D399A3140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4B274E8-F59A-420E-9036-89FFBCF410D7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CB401EB-DAC8-4BB6-B45C-0A01761CC0B4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595B0C4-F34A-482E-BE38-ABFBDBFE1648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30B8C00-0953-49D2-AA8F-414311FAF330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37F484D-CFAD-4FFC-9981-84AC70D73E0A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CDBC819-7154-436E-9BF6-8784560273A5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84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5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008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802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2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0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3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9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97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8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D6500-066B-4FEC-91EA-20BC6A7A52BF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3DF91-807E-48F9-8FB6-D7A15F8A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5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5676" y="811306"/>
            <a:ext cx="5939123" cy="2084294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en-US" sz="9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Uji</a:t>
            </a:r>
            <a:r>
              <a:rPr lang="en-US" sz="9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r>
              <a:rPr lang="en-US" sz="6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6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4353" y="2462664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id-ID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05000" y="3962400"/>
            <a:ext cx="57912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/>
            <a:r>
              <a:rPr lang="en-US" sz="6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Disajikan</a:t>
            </a:r>
            <a:r>
              <a:rPr lang="en-US" sz="6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oleh</a:t>
            </a:r>
            <a:r>
              <a:rPr lang="en-US" sz="6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182880"/>
            <a:r>
              <a:rPr lang="en-US" sz="6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Riyanto</a:t>
            </a:r>
            <a:endParaRPr lang="en-US" sz="6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509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258902"/>
            <a:ext cx="86868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0" indent="-457200">
              <a:buNone/>
            </a:pPr>
            <a:r>
              <a:rPr lang="en-US" sz="2000" noProof="1"/>
              <a:t>a. Formula Hipotesis</a:t>
            </a:r>
          </a:p>
          <a:p>
            <a:pPr marL="936752" lvl="1" indent="-457200">
              <a:buNone/>
            </a:pPr>
            <a:r>
              <a:rPr lang="en-US" sz="2000" noProof="1"/>
              <a:t>Ho :	</a:t>
            </a:r>
            <a:r>
              <a:rPr lang="en-US" sz="2000" noProof="1" smtClean="0">
                <a:latin typeface="Symbol" pitchFamily="18" charset="2"/>
              </a:rPr>
              <a:t> m</a:t>
            </a:r>
            <a:r>
              <a:rPr lang="en-US" sz="2000" noProof="1"/>
              <a:t> = </a:t>
            </a:r>
            <a:r>
              <a:rPr lang="en-US" sz="2000" noProof="1" smtClean="0"/>
              <a:t>100</a:t>
            </a:r>
            <a:endParaRPr lang="en-US" sz="2000" noProof="1"/>
          </a:p>
          <a:p>
            <a:pPr marL="936752" lvl="1" indent="-457200">
              <a:buNone/>
            </a:pPr>
            <a:r>
              <a:rPr lang="en-US" sz="2000" noProof="1"/>
              <a:t>Ha :	</a:t>
            </a:r>
            <a:r>
              <a:rPr lang="en-US" sz="2000" noProof="1" smtClean="0">
                <a:latin typeface="Symbol" pitchFamily="18" charset="2"/>
              </a:rPr>
              <a:t>m</a:t>
            </a:r>
            <a:r>
              <a:rPr lang="en-US" sz="2000" noProof="1"/>
              <a:t> ≠ </a:t>
            </a:r>
            <a:r>
              <a:rPr lang="en-US" sz="2000" noProof="1" smtClean="0"/>
              <a:t>100  </a:t>
            </a:r>
            <a:r>
              <a:rPr lang="en-US" sz="2000" noProof="1" smtClean="0">
                <a:sym typeface="Wingdings" pitchFamily="2" charset="2"/>
              </a:rPr>
              <a:t> dua arah</a:t>
            </a:r>
          </a:p>
          <a:p>
            <a:pPr marL="936752" lvl="1" indent="-457200">
              <a:buNone/>
            </a:pPr>
            <a:endParaRPr lang="en-US" sz="2000" noProof="1"/>
          </a:p>
          <a:p>
            <a:pPr marL="635000" indent="-457200">
              <a:buNone/>
            </a:pPr>
            <a:r>
              <a:rPr lang="en-US" sz="2000" noProof="1"/>
              <a:t>b. Taraf nyata dan nilai </a:t>
            </a:r>
            <a:r>
              <a:rPr lang="en-US" sz="2000" i="1" noProof="1"/>
              <a:t>t</a:t>
            </a:r>
            <a:r>
              <a:rPr lang="en-US" sz="2000" noProof="1"/>
              <a:t> tabel </a:t>
            </a:r>
          </a:p>
          <a:p>
            <a:pPr marL="635000" indent="-457200">
              <a:buNone/>
            </a:pPr>
            <a:r>
              <a:rPr lang="en-US" sz="2000" noProof="1"/>
              <a:t>	</a:t>
            </a:r>
            <a:r>
              <a:rPr lang="en-US" sz="2000" noProof="1" smtClean="0">
                <a:latin typeface="Symbol" pitchFamily="18" charset="2"/>
              </a:rPr>
              <a:t>a</a:t>
            </a:r>
            <a:r>
              <a:rPr lang="en-US" sz="2000" noProof="1"/>
              <a:t> = </a:t>
            </a:r>
            <a:r>
              <a:rPr lang="en-US" sz="2000" noProof="1" smtClean="0"/>
              <a:t>5% </a:t>
            </a:r>
            <a:r>
              <a:rPr lang="en-US" sz="2000" noProof="1"/>
              <a:t>	</a:t>
            </a:r>
            <a:r>
              <a:rPr lang="en-US" sz="2000" noProof="1" smtClean="0">
                <a:latin typeface="Symbol" pitchFamily="18" charset="2"/>
              </a:rPr>
              <a:t> a </a:t>
            </a:r>
            <a:r>
              <a:rPr lang="en-US" sz="2000" noProof="1"/>
              <a:t>/2 = </a:t>
            </a:r>
            <a:r>
              <a:rPr lang="en-US" sz="2000" noProof="1" smtClean="0"/>
              <a:t>2.5%</a:t>
            </a:r>
            <a:r>
              <a:rPr lang="en-US" sz="2000" noProof="1"/>
              <a:t>	db = 15-1 = 14</a:t>
            </a:r>
          </a:p>
          <a:p>
            <a:pPr marL="635000" indent="-457200">
              <a:buNone/>
            </a:pPr>
            <a:r>
              <a:rPr lang="en-US" sz="2200" noProof="1" smtClean="0"/>
              <a:t>	</a:t>
            </a:r>
            <a:r>
              <a:rPr lang="en-US" sz="2200" i="1" noProof="1" smtClean="0"/>
              <a:t>t</a:t>
            </a:r>
            <a:r>
              <a:rPr lang="en-US" sz="2200" baseline="-25000" noProof="1" smtClean="0"/>
              <a:t>2.5%;14</a:t>
            </a:r>
            <a:r>
              <a:rPr lang="en-US" sz="2200" noProof="1" smtClean="0"/>
              <a:t>	= 2.145</a:t>
            </a:r>
          </a:p>
          <a:p>
            <a:pPr marL="635000" indent="-457200">
              <a:buNone/>
            </a:pPr>
            <a:endParaRPr lang="en-US" sz="2200" noProof="1" smtClean="0"/>
          </a:p>
          <a:p>
            <a:pPr marL="635000" indent="-457200">
              <a:buNone/>
            </a:pPr>
            <a:r>
              <a:rPr lang="en-US" sz="2200" noProof="1" smtClean="0"/>
              <a:t>c. Kriteria pengujiannya</a:t>
            </a:r>
          </a:p>
          <a:p>
            <a:pPr marL="635000" indent="-457200">
              <a:buNone/>
            </a:pPr>
            <a:r>
              <a:rPr lang="en-US" sz="2200" noProof="1" smtClean="0"/>
              <a:t>	Ho diterima jika	: -2,145 ≤ th ≤ 2,145</a:t>
            </a:r>
          </a:p>
          <a:p>
            <a:pPr marL="635000" indent="-457200">
              <a:buNone/>
            </a:pPr>
            <a:r>
              <a:rPr lang="en-US" sz="2200" noProof="1" smtClean="0"/>
              <a:t>	Ho ditolak jika	: th &gt; 2.145 atau th &lt; -2.145</a:t>
            </a:r>
          </a:p>
          <a:p>
            <a:pPr marL="635000" indent="-457200">
              <a:buNone/>
            </a:pPr>
            <a:endParaRPr lang="en-US" sz="2200" noProof="1" smtClean="0"/>
          </a:p>
          <a:p>
            <a:pPr marL="635000" indent="-457200">
              <a:buNone/>
            </a:pPr>
            <a:r>
              <a:rPr lang="en-US" sz="2200" noProof="1" smtClean="0"/>
              <a:t>d. Uji Statistik</a:t>
            </a:r>
          </a:p>
          <a:p>
            <a:pPr marL="635000" indent="-457200">
              <a:buNone/>
            </a:pPr>
            <a:r>
              <a:rPr lang="en-US" sz="2200" noProof="1" smtClean="0"/>
              <a:t>	th = (100.05 -100) / (15.02/            )	</a:t>
            </a:r>
          </a:p>
          <a:p>
            <a:pPr marL="635000" indent="-457200">
              <a:buNone/>
            </a:pPr>
            <a:r>
              <a:rPr lang="en-US" sz="2200" noProof="1" smtClean="0"/>
              <a:t>             = 0.013</a:t>
            </a:r>
          </a:p>
          <a:p>
            <a:pPr marL="635000" indent="-457200">
              <a:buNone/>
            </a:pPr>
            <a:endParaRPr lang="en-US" sz="2200" noProof="1" smtClean="0"/>
          </a:p>
          <a:p>
            <a:pPr marL="635000" indent="-457200">
              <a:buNone/>
            </a:pPr>
            <a:r>
              <a:rPr lang="en-US" sz="2200" noProof="1" smtClean="0"/>
              <a:t>e. </a:t>
            </a:r>
            <a:r>
              <a:rPr lang="en-US" sz="2200" noProof="1"/>
              <a:t>S</a:t>
            </a:r>
            <a:r>
              <a:rPr lang="en-US" sz="2200" noProof="1" smtClean="0"/>
              <a:t>impulan</a:t>
            </a:r>
          </a:p>
          <a:p>
            <a:pPr marL="635000" indent="-457200">
              <a:buNone/>
            </a:pPr>
            <a:r>
              <a:rPr lang="en-US" sz="2200" noProof="1" smtClean="0"/>
              <a:t>Ho diterima  artinya  Tinggi badan anak usia 5 tahun di Kecamatan Muara Bangkahulu tidak berbeda dengan tinggi badan standar</a:t>
            </a:r>
          </a:p>
          <a:p>
            <a:pPr marL="463550" indent="0">
              <a:buNone/>
            </a:pPr>
            <a:endParaRPr lang="id-ID" sz="2200" noProof="1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3446487"/>
              </p:ext>
            </p:extLst>
          </p:nvPr>
        </p:nvGraphicFramePr>
        <p:xfrm>
          <a:off x="3886200" y="4495800"/>
          <a:ext cx="889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Equation" r:id="rId3" imgW="291960" imgH="228600" progId="Equation.3">
                  <p:embed/>
                </p:oleObj>
              </mc:Choice>
              <mc:Fallback>
                <p:oleObj name="Equation" r:id="rId3" imgW="29196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86200" y="4495800"/>
                        <a:ext cx="8890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929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 smtClean="0"/>
              <a:t>UJI BEDA MEAN DUA SAMPEL</a:t>
            </a:r>
            <a:br>
              <a:rPr lang="en-US" sz="3600" b="1" dirty="0" smtClean="0"/>
            </a:br>
            <a:endParaRPr lang="en-US" sz="3600" b="1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Monotype Corsiva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0219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893175" cy="68405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en-GB" sz="2800" dirty="0" err="1" smtClean="0"/>
              <a:t>Menguji</a:t>
            </a:r>
            <a:r>
              <a:rPr lang="en-GB" sz="2800" dirty="0" smtClean="0"/>
              <a:t> </a:t>
            </a:r>
            <a:r>
              <a:rPr lang="en-GB" sz="2800" dirty="0" err="1" smtClean="0"/>
              <a:t>perbedaan</a:t>
            </a:r>
            <a:r>
              <a:rPr lang="en-GB" sz="2800" dirty="0" smtClean="0"/>
              <a:t> rata-rata </a:t>
            </a:r>
            <a:r>
              <a:rPr lang="en-GB" sz="2800" dirty="0" err="1" smtClean="0"/>
              <a:t>antara</a:t>
            </a:r>
            <a:r>
              <a:rPr lang="en-GB" sz="2800" dirty="0" smtClean="0"/>
              <a:t> </a:t>
            </a:r>
            <a:r>
              <a:rPr lang="en-GB" sz="2800" dirty="0" err="1" smtClean="0"/>
              <a:t>kelompok</a:t>
            </a:r>
            <a:r>
              <a:rPr lang="en-GB" sz="2800" dirty="0" smtClean="0"/>
              <a:t> I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kelompok</a:t>
            </a:r>
            <a:r>
              <a:rPr lang="en-GB" sz="2800" dirty="0" smtClean="0"/>
              <a:t> II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GB" sz="2800" dirty="0" err="1" smtClean="0"/>
              <a:t>Perlu</a:t>
            </a:r>
            <a:r>
              <a:rPr lang="en-GB" sz="2800" dirty="0" smtClean="0"/>
              <a:t> </a:t>
            </a:r>
            <a:r>
              <a:rPr lang="en-GB" sz="2800" dirty="0" err="1" smtClean="0"/>
              <a:t>diperhatikan</a:t>
            </a:r>
            <a:r>
              <a:rPr lang="en-GB" sz="2800" dirty="0" smtClean="0"/>
              <a:t> </a:t>
            </a:r>
            <a:r>
              <a:rPr lang="en-GB" sz="2800" dirty="0" err="1" smtClean="0"/>
              <a:t>apakah</a:t>
            </a:r>
            <a:r>
              <a:rPr lang="en-GB" sz="2800" dirty="0" smtClean="0"/>
              <a:t> </a:t>
            </a:r>
            <a:r>
              <a:rPr lang="en-GB" sz="2800" dirty="0" err="1" smtClean="0"/>
              <a:t>dua</a:t>
            </a:r>
            <a:r>
              <a:rPr lang="en-GB" sz="2800" dirty="0" smtClean="0"/>
              <a:t> data </a:t>
            </a:r>
            <a:r>
              <a:rPr lang="en-GB" sz="2800" dirty="0" err="1" smtClean="0"/>
              <a:t>tersebut</a:t>
            </a:r>
            <a:r>
              <a:rPr lang="en-GB" sz="2800" dirty="0" smtClean="0"/>
              <a:t> </a:t>
            </a:r>
            <a:r>
              <a:rPr lang="en-GB" sz="2800" dirty="0" err="1" smtClean="0"/>
              <a:t>adalah</a:t>
            </a:r>
            <a:r>
              <a:rPr lang="en-GB" sz="2800" dirty="0" smtClean="0"/>
              <a:t> </a:t>
            </a:r>
            <a:r>
              <a:rPr lang="en-GB" sz="2800" dirty="0" err="1" smtClean="0"/>
              <a:t>dua</a:t>
            </a:r>
            <a:r>
              <a:rPr lang="en-GB" sz="2800" dirty="0" smtClean="0"/>
              <a:t> </a:t>
            </a:r>
            <a:r>
              <a:rPr lang="en-GB" sz="2800" dirty="0" err="1" smtClean="0"/>
              <a:t>kelompok</a:t>
            </a:r>
            <a:r>
              <a:rPr lang="en-GB" sz="2800" dirty="0" smtClean="0"/>
              <a:t> yang </a:t>
            </a:r>
            <a:r>
              <a:rPr lang="en-GB" sz="2800" dirty="0" err="1" smtClean="0"/>
              <a:t>independen</a:t>
            </a:r>
            <a:r>
              <a:rPr lang="en-GB" sz="2800" dirty="0" smtClean="0"/>
              <a:t> </a:t>
            </a:r>
            <a:r>
              <a:rPr lang="en-GB" sz="2800" dirty="0" err="1" smtClean="0"/>
              <a:t>atau</a:t>
            </a:r>
            <a:r>
              <a:rPr lang="en-GB" sz="2800" dirty="0" smtClean="0"/>
              <a:t>  </a:t>
            </a:r>
            <a:r>
              <a:rPr lang="en-GB" sz="2800" dirty="0" err="1" smtClean="0"/>
              <a:t>dua</a:t>
            </a:r>
            <a:r>
              <a:rPr lang="en-GB" sz="2800" dirty="0" smtClean="0"/>
              <a:t> </a:t>
            </a:r>
            <a:r>
              <a:rPr lang="en-GB" sz="2800" dirty="0" err="1" smtClean="0"/>
              <a:t>kelompok</a:t>
            </a:r>
            <a:r>
              <a:rPr lang="en-GB" sz="2800" dirty="0" smtClean="0"/>
              <a:t> yang </a:t>
            </a:r>
            <a:r>
              <a:rPr lang="en-GB" sz="2800" dirty="0" err="1" smtClean="0"/>
              <a:t>dependen</a:t>
            </a:r>
            <a:r>
              <a:rPr lang="en-GB" sz="2800" dirty="0" smtClean="0"/>
              <a:t> (</a:t>
            </a:r>
            <a:r>
              <a:rPr lang="en-GB" sz="2800" dirty="0" err="1" smtClean="0"/>
              <a:t>berpasangan</a:t>
            </a:r>
            <a:r>
              <a:rPr lang="en-GB" sz="2800" dirty="0" smtClean="0"/>
              <a:t>)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GB" sz="2800" dirty="0" smtClean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GB" sz="2800" dirty="0" smtClean="0"/>
              <a:t>Data </a:t>
            </a:r>
            <a:r>
              <a:rPr lang="en-GB" sz="2800" dirty="0" err="1" smtClean="0"/>
              <a:t>independen</a:t>
            </a:r>
            <a:r>
              <a:rPr lang="en-GB" sz="2800" dirty="0" smtClean="0"/>
              <a:t>: </a:t>
            </a:r>
            <a:r>
              <a:rPr lang="en-GB" sz="2800" dirty="0" err="1" smtClean="0"/>
              <a:t>bila</a:t>
            </a:r>
            <a:r>
              <a:rPr lang="en-GB" sz="2800" dirty="0" smtClean="0"/>
              <a:t> data </a:t>
            </a:r>
            <a:r>
              <a:rPr lang="en-GB" sz="2800" dirty="0" err="1" smtClean="0"/>
              <a:t>kelompok</a:t>
            </a:r>
            <a:r>
              <a:rPr lang="en-GB" sz="2800" dirty="0" smtClean="0"/>
              <a:t> yang </a:t>
            </a:r>
            <a:r>
              <a:rPr lang="en-GB" sz="2800" dirty="0" err="1" smtClean="0"/>
              <a:t>satu</a:t>
            </a:r>
            <a:r>
              <a:rPr lang="en-GB" sz="2800" dirty="0" smtClean="0"/>
              <a:t> </a:t>
            </a:r>
            <a:r>
              <a:rPr lang="en-GB" sz="2800" dirty="0" err="1" smtClean="0"/>
              <a:t>tidak</a:t>
            </a:r>
            <a:r>
              <a:rPr lang="en-GB" sz="2800" dirty="0" smtClean="0"/>
              <a:t> </a:t>
            </a:r>
            <a:r>
              <a:rPr lang="en-GB" sz="2800" dirty="0" err="1"/>
              <a:t>b</a:t>
            </a:r>
            <a:r>
              <a:rPr lang="en-GB" sz="2800" dirty="0" err="1" smtClean="0"/>
              <a:t>ergantung</a:t>
            </a:r>
            <a:r>
              <a:rPr lang="en-GB" sz="2800" dirty="0" smtClean="0"/>
              <a:t> </a:t>
            </a:r>
            <a:r>
              <a:rPr lang="en-GB" sz="2800" dirty="0" err="1" smtClean="0"/>
              <a:t>pada</a:t>
            </a:r>
            <a:r>
              <a:rPr lang="en-GB" sz="2800" dirty="0" smtClean="0"/>
              <a:t> data </a:t>
            </a:r>
            <a:r>
              <a:rPr lang="en-GB" sz="2800" dirty="0" err="1" smtClean="0"/>
              <a:t>kelompok</a:t>
            </a:r>
            <a:r>
              <a:rPr lang="en-GB" sz="2800" dirty="0" smtClean="0"/>
              <a:t> </a:t>
            </a:r>
            <a:r>
              <a:rPr lang="en-GB" sz="2800" dirty="0" err="1" smtClean="0"/>
              <a:t>kedua</a:t>
            </a:r>
            <a:r>
              <a:rPr lang="en-GB" sz="2800" dirty="0" smtClean="0"/>
              <a:t>, </a:t>
            </a:r>
            <a:r>
              <a:rPr lang="en-GB" sz="2800" dirty="0" err="1" smtClean="0"/>
              <a:t>misalnya</a:t>
            </a:r>
            <a:r>
              <a:rPr lang="en-GB" sz="2800" dirty="0" smtClean="0"/>
              <a:t> </a:t>
            </a:r>
            <a:r>
              <a:rPr lang="en-GB" sz="2800" dirty="0" err="1" smtClean="0"/>
              <a:t>membandingkan</a:t>
            </a:r>
            <a:r>
              <a:rPr lang="en-GB" sz="2800" dirty="0" smtClean="0"/>
              <a:t> </a:t>
            </a:r>
            <a:r>
              <a:rPr lang="en-GB" sz="2800" dirty="0" err="1" smtClean="0"/>
              <a:t>rerata</a:t>
            </a:r>
            <a:r>
              <a:rPr lang="en-GB" sz="2800" dirty="0" smtClean="0"/>
              <a:t> </a:t>
            </a:r>
            <a:r>
              <a:rPr lang="en-GB" sz="2800" dirty="0" err="1" smtClean="0"/>
              <a:t>prestasi</a:t>
            </a:r>
            <a:r>
              <a:rPr lang="en-GB" sz="2800" dirty="0" smtClean="0"/>
              <a:t> </a:t>
            </a:r>
            <a:r>
              <a:rPr lang="en-GB" sz="2800" dirty="0" err="1" smtClean="0"/>
              <a:t>antara</a:t>
            </a:r>
            <a:r>
              <a:rPr lang="en-GB" sz="2800" dirty="0" smtClean="0"/>
              <a:t> </a:t>
            </a:r>
            <a:r>
              <a:rPr lang="en-GB" sz="2800" dirty="0" err="1" smtClean="0"/>
              <a:t>siswa</a:t>
            </a:r>
            <a:r>
              <a:rPr lang="en-GB" sz="2800" dirty="0" smtClean="0"/>
              <a:t>  </a:t>
            </a:r>
            <a:r>
              <a:rPr lang="en-GB" sz="2800" dirty="0" err="1" smtClean="0"/>
              <a:t>dari</a:t>
            </a:r>
            <a:r>
              <a:rPr lang="en-GB" sz="2800" dirty="0" smtClean="0"/>
              <a:t> </a:t>
            </a:r>
            <a:r>
              <a:rPr lang="en-GB" sz="2800" dirty="0" err="1" smtClean="0"/>
              <a:t>desa</a:t>
            </a:r>
            <a:r>
              <a:rPr lang="en-GB" sz="2800" dirty="0" smtClean="0"/>
              <a:t> </a:t>
            </a:r>
            <a:r>
              <a:rPr lang="en-GB" sz="2800" dirty="0" err="1" smtClean="0"/>
              <a:t>dengan</a:t>
            </a:r>
            <a:r>
              <a:rPr lang="en-GB" sz="2800" dirty="0" smtClean="0"/>
              <a:t> </a:t>
            </a:r>
            <a:r>
              <a:rPr lang="en-GB" sz="2800" dirty="0" err="1" smtClean="0"/>
              <a:t>dari</a:t>
            </a:r>
            <a:r>
              <a:rPr lang="en-GB" sz="2800" dirty="0" smtClean="0"/>
              <a:t> </a:t>
            </a:r>
            <a:r>
              <a:rPr lang="en-GB" sz="2800" dirty="0" err="1" smtClean="0"/>
              <a:t>kota</a:t>
            </a:r>
            <a:r>
              <a:rPr lang="en-GB" sz="2800" dirty="0" smtClean="0"/>
              <a:t>.</a:t>
            </a:r>
            <a:r>
              <a:rPr lang="en-US" sz="2800" dirty="0" smtClean="0"/>
              <a:t>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800" dirty="0" smtClean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sv-SE" sz="2800" dirty="0" smtClean="0"/>
              <a:t>Data dependen/pasangan: bila kelompok data yang dibandingkan datanya saling mempunyai ketergantungan, misal</a:t>
            </a:r>
            <a:r>
              <a:rPr lang="en-US" sz="2800" dirty="0" smtClean="0"/>
              <a:t>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sv-SE" sz="2800" dirty="0" smtClean="0"/>
              <a:t>   Nilai statistik sebelum dan sesudah  pandemi virus corona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7302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8200" y="609600"/>
            <a:ext cx="7620000" cy="5791200"/>
          </a:xfrm>
        </p:spPr>
        <p:txBody>
          <a:bodyPr>
            <a:normAutofit/>
          </a:bodyPr>
          <a:lstStyle/>
          <a:p>
            <a:r>
              <a:rPr lang="id-ID" dirty="0" smtClean="0"/>
              <a:t>Dilakukan dengan membandingkan dua </a:t>
            </a:r>
            <a:r>
              <a:rPr lang="id-ID" i="1" dirty="0" smtClean="0"/>
              <a:t>mean </a:t>
            </a:r>
            <a:r>
              <a:rPr lang="id-ID" dirty="0" smtClean="0"/>
              <a:t>(rata-rata) dari dua atau beberapa kelompok. </a:t>
            </a:r>
          </a:p>
          <a:p>
            <a:pPr marL="822960" lvl="1" indent="-457200">
              <a:buFont typeface="+mj-lt"/>
              <a:buAutoNum type="arabicPeriod"/>
            </a:pPr>
            <a:r>
              <a:rPr lang="id-ID" dirty="0" smtClean="0"/>
              <a:t>	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/>
              <a:t>beda</a:t>
            </a:r>
            <a:r>
              <a:rPr lang="en-US" dirty="0"/>
              <a:t> 2 </a:t>
            </a:r>
            <a:r>
              <a:rPr lang="en-US" dirty="0" smtClean="0"/>
              <a:t>mea</a:t>
            </a:r>
            <a:r>
              <a:rPr lang="id-ID" dirty="0" smtClean="0"/>
              <a:t>n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/>
              <a:t>beda</a:t>
            </a:r>
            <a:r>
              <a:rPr lang="en-US" dirty="0"/>
              <a:t> &gt; 2 mean 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dirty="0"/>
              <a:t>Ada </a:t>
            </a:r>
            <a:r>
              <a:rPr lang="id-ID" dirty="0" smtClean="0"/>
              <a:t>dua jenis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/>
              <a:t>beda</a:t>
            </a:r>
            <a:r>
              <a:rPr lang="en-US" dirty="0"/>
              <a:t> 2 mean :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2 mean </a:t>
            </a:r>
            <a:r>
              <a:rPr lang="en-US" dirty="0" err="1"/>
              <a:t>independen</a:t>
            </a:r>
            <a:r>
              <a:rPr lang="en-US" dirty="0"/>
              <a:t> 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2 mean </a:t>
            </a:r>
            <a:r>
              <a:rPr lang="en-US" dirty="0" err="1" smtClean="0"/>
              <a:t>dependen</a:t>
            </a:r>
            <a:r>
              <a:rPr lang="en-US" dirty="0" smtClean="0"/>
              <a:t> </a:t>
            </a:r>
            <a:r>
              <a:rPr lang="id-ID" dirty="0" smtClean="0"/>
              <a:t>(paired t test)</a:t>
            </a: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41423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371600"/>
            <a:ext cx="8458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d-ID" sz="2400" dirty="0"/>
              <a:t>Paired-Sample </a:t>
            </a:r>
            <a:r>
              <a:rPr lang="id-ID" sz="2400" dirty="0" smtClean="0"/>
              <a:t>t test </a:t>
            </a:r>
            <a:r>
              <a:rPr lang="id-ID" sz="2400" dirty="0"/>
              <a:t>adalah analisis dengan melibatkan dua pengukuran </a:t>
            </a:r>
            <a:r>
              <a:rPr lang="id-ID" sz="2400" dirty="0" smtClean="0"/>
              <a:t>pada subjek </a:t>
            </a:r>
            <a:r>
              <a:rPr lang="id-ID" sz="2400" dirty="0"/>
              <a:t>yang sama terhadap suatu pengaruh atau </a:t>
            </a:r>
            <a:r>
              <a:rPr lang="id-ID" sz="2400" dirty="0" smtClean="0"/>
              <a:t>perlakuan tertentu.</a:t>
            </a:r>
          </a:p>
          <a:p>
            <a:pPr marL="285750" indent="-285750">
              <a:buFont typeface="Arial" pitchFamily="34" charset="0"/>
              <a:buChar char="•"/>
            </a:pPr>
            <a:endParaRPr lang="id-ID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id-ID" sz="2400" dirty="0" smtClean="0"/>
              <a:t>Apabila suatu </a:t>
            </a:r>
            <a:r>
              <a:rPr lang="sv-SE" sz="2400" dirty="0" smtClean="0"/>
              <a:t>perlakuan </a:t>
            </a:r>
            <a:r>
              <a:rPr lang="sv-SE" sz="2400" dirty="0"/>
              <a:t>tidak memberi pengaruh, maka perbedaan rata-rata adalah nol</a:t>
            </a:r>
            <a:r>
              <a:rPr lang="sv-SE" sz="2400" dirty="0" smtClean="0"/>
              <a:t>.</a:t>
            </a:r>
            <a:endParaRPr lang="id-ID" sz="2400" dirty="0" smtClean="0"/>
          </a:p>
          <a:p>
            <a:pPr marL="285750" indent="-285750">
              <a:buFont typeface="Arial" pitchFamily="34" charset="0"/>
              <a:buChar char="•"/>
            </a:pPr>
            <a:endParaRPr lang="id-ID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id-ID" sz="2400" dirty="0" smtClean="0"/>
              <a:t>Dua populasi yang menjadi objek merupakan data yang berpasangan </a:t>
            </a:r>
            <a:r>
              <a:rPr lang="en-US" sz="2400" dirty="0" smtClean="0">
                <a:sym typeface="Symbol" pitchFamily="18" charset="2"/>
              </a:rPr>
              <a:t></a:t>
            </a:r>
            <a:r>
              <a:rPr lang="en-US" sz="2400" baseline="-25000" dirty="0"/>
              <a:t>D</a:t>
            </a:r>
            <a:r>
              <a:rPr lang="en-US" sz="2400" dirty="0"/>
              <a:t>=</a:t>
            </a:r>
            <a:r>
              <a:rPr lang="en-US" sz="2400" dirty="0">
                <a:sym typeface="Symbol" pitchFamily="18" charset="2"/>
              </a:rPr>
              <a:t></a:t>
            </a:r>
            <a:r>
              <a:rPr lang="en-US" sz="2400" baseline="-25000" dirty="0"/>
              <a:t>1</a:t>
            </a:r>
            <a:r>
              <a:rPr lang="en-US" sz="2400" dirty="0"/>
              <a:t>-</a:t>
            </a:r>
            <a:r>
              <a:rPr lang="en-US" sz="2400" dirty="0">
                <a:sym typeface="Symbol" pitchFamily="18" charset="2"/>
              </a:rPr>
              <a:t></a:t>
            </a:r>
            <a:r>
              <a:rPr lang="en-US" sz="2400" baseline="-25000" dirty="0"/>
              <a:t>2 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pengamatan</a:t>
            </a:r>
            <a:r>
              <a:rPr lang="en-US" sz="2400" dirty="0"/>
              <a:t> </a:t>
            </a:r>
            <a:r>
              <a:rPr lang="en-US" sz="2400" dirty="0" err="1"/>
              <a:t>berpasangan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v= n-1adalah</a:t>
            </a:r>
          </a:p>
          <a:p>
            <a:r>
              <a:rPr lang="id-ID" sz="2400" dirty="0" smtClean="0"/>
              <a:t> </a:t>
            </a:r>
            <a:endParaRPr lang="id-ID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524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Uji</a:t>
            </a:r>
            <a:r>
              <a:rPr lang="en-US" sz="2800" b="1" dirty="0"/>
              <a:t> t </a:t>
            </a:r>
            <a:r>
              <a:rPr lang="en-US" sz="2800" b="1" dirty="0" err="1"/>
              <a:t>dependen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dirty="0"/>
              <a:t>(Paired </a:t>
            </a:r>
            <a:r>
              <a:rPr lang="en-US" sz="2800" b="1" dirty="0" err="1"/>
              <a:t>Sampels</a:t>
            </a:r>
            <a:r>
              <a:rPr lang="en-US" sz="2800" b="1" dirty="0"/>
              <a:t> T-Test</a:t>
            </a:r>
            <a:endParaRPr lang="id-ID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5325181"/>
              </p:ext>
            </p:extLst>
          </p:nvPr>
        </p:nvGraphicFramePr>
        <p:xfrm>
          <a:off x="4686300" y="4953000"/>
          <a:ext cx="3543300" cy="1692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6" name="Equation" r:id="rId3" imgW="736560" imgH="419040" progId="Equation.3">
                  <p:embed/>
                </p:oleObj>
              </mc:Choice>
              <mc:Fallback>
                <p:oleObj name="Equation" r:id="rId3" imgW="73656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86300" y="4953000"/>
                        <a:ext cx="3543300" cy="1692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107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0"/>
            <a:ext cx="6337300" cy="1139825"/>
          </a:xfrm>
        </p:spPr>
        <p:txBody>
          <a:bodyPr/>
          <a:lstStyle/>
          <a:p>
            <a:pPr marL="838200" indent="-838200" eaLnBrk="1" hangingPunct="1">
              <a:defRPr/>
            </a:pPr>
            <a:endParaRPr lang="en-US" sz="3200" b="1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642350" cy="53276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menguji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r>
              <a:rPr lang="en-US" sz="2800" dirty="0" smtClean="0"/>
              <a:t> mean </a:t>
            </a:r>
            <a:r>
              <a:rPr lang="en-US" sz="2800" dirty="0" err="1" smtClean="0"/>
              <a:t>antara</a:t>
            </a:r>
            <a:r>
              <a:rPr lang="en-US" sz="2800" dirty="0" smtClean="0"/>
              <a:t> </a:t>
            </a:r>
            <a:r>
              <a:rPr lang="en-US" sz="2800" dirty="0" err="1" smtClean="0"/>
              <a:t>dua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r>
              <a:rPr lang="en-US" sz="2800" dirty="0" smtClean="0"/>
              <a:t> data yang </a:t>
            </a:r>
            <a:r>
              <a:rPr lang="en-US" sz="2800" dirty="0" err="1" smtClean="0"/>
              <a:t>dependen</a:t>
            </a:r>
            <a:r>
              <a:rPr lang="en-US" sz="2800" dirty="0" smtClean="0"/>
              <a:t>. </a:t>
            </a:r>
            <a:endParaRPr lang="sv-SE" sz="2800" dirty="0" smtClean="0"/>
          </a:p>
          <a:p>
            <a:pPr eaLnBrk="1" hangingPunct="1">
              <a:defRPr/>
            </a:pPr>
            <a:r>
              <a:rPr lang="sv-SE" sz="2800" dirty="0" smtClean="0"/>
              <a:t>Uji ini banyak digunakan untuk penelitian eksperimen, pengambangan, dan PTK.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v-SE" sz="2800" dirty="0" smtClean="0"/>
              <a:t>Syarat/asumsi yang harus dipenuhi: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Data </a:t>
            </a:r>
            <a:r>
              <a:rPr lang="en-US" sz="2800" dirty="0" err="1" smtClean="0"/>
              <a:t>berdistribusi</a:t>
            </a:r>
            <a:r>
              <a:rPr lang="en-US" sz="2800" dirty="0" smtClean="0"/>
              <a:t> normal/</a:t>
            </a:r>
            <a:r>
              <a:rPr lang="en-US" sz="2800" dirty="0" err="1" smtClean="0"/>
              <a:t>simetris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Kedua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r>
              <a:rPr lang="en-US" sz="2800" dirty="0" smtClean="0"/>
              <a:t> data </a:t>
            </a:r>
            <a:r>
              <a:rPr lang="en-US" sz="2800" dirty="0" err="1" smtClean="0"/>
              <a:t>dependen</a:t>
            </a:r>
            <a:endParaRPr lang="sv-SE" sz="2800" dirty="0" smtClean="0"/>
          </a:p>
          <a:p>
            <a:pPr eaLnBrk="1" hangingPunct="1">
              <a:defRPr/>
            </a:pPr>
            <a:r>
              <a:rPr lang="sv-SE" sz="2800" dirty="0" smtClean="0"/>
              <a:t>Variabel yang dihubungkan berbentuk numerik untuk variabel dependen dan kategorik dengan hanya dua kelompok untuk variabel independen</a:t>
            </a:r>
            <a:r>
              <a:rPr lang="en-US" sz="28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7573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229600" cy="5616575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/>
              <a:t>Contoh kasus: Apakah ada perbedaan tingkat pengetahuan antara sebelum dan sesudah pelatihan?</a:t>
            </a:r>
          </a:p>
          <a:p>
            <a:pPr eaLnBrk="1" hangingPunct="1">
              <a:defRPr/>
            </a:pPr>
            <a:r>
              <a:rPr lang="pt-BR" dirty="0" smtClean="0"/>
              <a:t>Hipotesa dalam Uji t dependen adalah:</a:t>
            </a:r>
            <a:endParaRPr lang="sv-SE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v-SE" dirty="0" smtClean="0"/>
              <a:t>    Bila kita nyatakan perbedaan sebenarnya pada populasi dengan:</a:t>
            </a:r>
            <a:endParaRPr lang="en-GB" dirty="0" smtClean="0"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dirty="0" smtClean="0">
                <a:sym typeface="Symbol" pitchFamily="18" charset="2"/>
              </a:rPr>
              <a:t>   </a:t>
            </a:r>
            <a:r>
              <a:rPr lang="sv-SE" dirty="0" smtClean="0"/>
              <a:t>   =  µ1  -  µ2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v-SE" dirty="0" smtClean="0"/>
              <a:t>Maka hipotesis dapat ditulis: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v-SE" dirty="0" smtClean="0"/>
              <a:t>      	Ho   :  </a:t>
            </a:r>
            <a:r>
              <a:rPr lang="en-GB" dirty="0" smtClean="0">
                <a:sym typeface="Symbol" pitchFamily="18" charset="2"/>
              </a:rPr>
              <a:t></a:t>
            </a:r>
            <a:r>
              <a:rPr lang="sv-SE" dirty="0" smtClean="0"/>
              <a:t>   =   0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v-SE" dirty="0" smtClean="0"/>
              <a:t>		Ha   :  </a:t>
            </a:r>
            <a:r>
              <a:rPr lang="en-GB" dirty="0" smtClean="0">
                <a:sym typeface="Symbol" pitchFamily="18" charset="2"/>
              </a:rPr>
              <a:t></a:t>
            </a:r>
            <a:r>
              <a:rPr lang="sv-SE" dirty="0" smtClean="0"/>
              <a:t>   </a:t>
            </a:r>
            <a:r>
              <a:rPr lang="en-GB" dirty="0" smtClean="0">
                <a:sym typeface="Symbol" pitchFamily="18" charset="2"/>
              </a:rPr>
              <a:t></a:t>
            </a:r>
            <a:r>
              <a:rPr lang="sv-SE" dirty="0" smtClean="0"/>
              <a:t>   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97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04813"/>
            <a:ext cx="8569325" cy="60483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 					d</a:t>
            </a:r>
            <a:r>
              <a:rPr lang="en-GB" dirty="0" smtClean="0"/>
              <a:t>			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dirty="0" smtClean="0"/>
              <a:t>			T =   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dirty="0" smtClean="0"/>
              <a:t>			           </a:t>
            </a:r>
            <a:r>
              <a:rPr lang="en-GB" dirty="0" err="1" smtClean="0"/>
              <a:t>Sd_d</a:t>
            </a:r>
            <a:r>
              <a:rPr lang="en-GB" dirty="0" smtClean="0"/>
              <a:t> /</a:t>
            </a:r>
            <a:r>
              <a:rPr lang="en-GB" dirty="0" smtClean="0">
                <a:sym typeface="Symbol" pitchFamily="18" charset="2"/>
              </a:rPr>
              <a:t> </a:t>
            </a:r>
            <a:r>
              <a:rPr lang="en-GB" dirty="0" smtClean="0"/>
              <a:t>	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 err="1" smtClean="0"/>
              <a:t>df</a:t>
            </a:r>
            <a:r>
              <a:rPr lang="en-GB" sz="2400" dirty="0" smtClean="0"/>
              <a:t> = n - 1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 smtClean="0"/>
              <a:t>d = rata-rata </a:t>
            </a:r>
            <a:r>
              <a:rPr lang="en-GB" sz="2400" dirty="0" err="1" smtClean="0"/>
              <a:t>deviasi</a:t>
            </a:r>
            <a:r>
              <a:rPr lang="en-GB" sz="2400" dirty="0" smtClean="0"/>
              <a:t> </a:t>
            </a:r>
            <a:r>
              <a:rPr lang="en-GB" sz="2400" dirty="0" err="1" smtClean="0"/>
              <a:t>dari</a:t>
            </a:r>
            <a:r>
              <a:rPr lang="en-GB" sz="2400" dirty="0" smtClean="0"/>
              <a:t> </a:t>
            </a:r>
            <a:r>
              <a:rPr lang="en-GB" sz="2400" dirty="0" err="1" smtClean="0"/>
              <a:t>selisih</a:t>
            </a:r>
            <a:r>
              <a:rPr lang="en-GB" sz="2400" dirty="0" smtClean="0"/>
              <a:t> </a:t>
            </a:r>
            <a:r>
              <a:rPr lang="en-GB" sz="2400" dirty="0" err="1" smtClean="0"/>
              <a:t>nilai</a:t>
            </a:r>
            <a:r>
              <a:rPr lang="en-GB" sz="2400" dirty="0" smtClean="0"/>
              <a:t> </a:t>
            </a:r>
            <a:r>
              <a:rPr lang="en-GB" sz="2400" dirty="0" err="1" smtClean="0"/>
              <a:t>sesudah</a:t>
            </a:r>
            <a:r>
              <a:rPr lang="en-GB" sz="2400" dirty="0" smtClean="0"/>
              <a:t> </a:t>
            </a:r>
            <a:r>
              <a:rPr lang="en-GB" sz="2400" dirty="0" err="1" smtClean="0"/>
              <a:t>dengan</a:t>
            </a:r>
            <a:r>
              <a:rPr lang="en-GB" sz="2400" dirty="0" smtClean="0"/>
              <a:t> </a:t>
            </a:r>
            <a:r>
              <a:rPr lang="en-GB" sz="2400" dirty="0" err="1" smtClean="0"/>
              <a:t>sebelum</a:t>
            </a:r>
            <a:endParaRPr lang="en-GB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 err="1" smtClean="0"/>
              <a:t>SD_d</a:t>
            </a:r>
            <a:r>
              <a:rPr lang="en-GB" sz="2400" dirty="0" smtClean="0"/>
              <a:t> = </a:t>
            </a:r>
            <a:r>
              <a:rPr lang="en-GB" sz="2400" dirty="0" err="1" smtClean="0"/>
              <a:t>standar</a:t>
            </a:r>
            <a:r>
              <a:rPr lang="en-GB" sz="2400" dirty="0" smtClean="0"/>
              <a:t> </a:t>
            </a:r>
            <a:r>
              <a:rPr lang="en-GB" sz="2400" dirty="0" err="1" smtClean="0"/>
              <a:t>deviasi</a:t>
            </a:r>
            <a:r>
              <a:rPr lang="en-GB" sz="2400" dirty="0" smtClean="0"/>
              <a:t> </a:t>
            </a:r>
            <a:r>
              <a:rPr lang="en-GB" sz="2400" dirty="0" err="1" smtClean="0"/>
              <a:t>dari</a:t>
            </a:r>
            <a:r>
              <a:rPr lang="en-GB" sz="2400" dirty="0" smtClean="0"/>
              <a:t> </a:t>
            </a:r>
            <a:r>
              <a:rPr lang="en-GB" sz="2400" dirty="0" err="1" smtClean="0"/>
              <a:t>nilai</a:t>
            </a:r>
            <a:r>
              <a:rPr lang="en-GB" sz="2400" dirty="0" smtClean="0"/>
              <a:t> d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/>
              <a:t>d</a:t>
            </a:r>
            <a:r>
              <a:rPr lang="en-GB" sz="2400" dirty="0" smtClean="0"/>
              <a:t> = </a:t>
            </a:r>
            <a:r>
              <a:rPr lang="en-GB" sz="2400" dirty="0" err="1" smtClean="0"/>
              <a:t>selisih</a:t>
            </a:r>
            <a:r>
              <a:rPr lang="en-GB" sz="2400" dirty="0" smtClean="0"/>
              <a:t> </a:t>
            </a:r>
            <a:r>
              <a:rPr lang="en-GB" sz="2400" dirty="0" err="1" smtClean="0"/>
              <a:t>sampel</a:t>
            </a:r>
            <a:r>
              <a:rPr lang="en-GB" sz="2400" dirty="0" smtClean="0"/>
              <a:t> 1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sampel</a:t>
            </a:r>
            <a:r>
              <a:rPr lang="en-GB" sz="2400" dirty="0" smtClean="0"/>
              <a:t> 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 err="1" smtClean="0"/>
              <a:t>Contoh</a:t>
            </a:r>
            <a:r>
              <a:rPr lang="en-GB" sz="2400" dirty="0" smtClean="0"/>
              <a:t>:  </a:t>
            </a:r>
            <a:r>
              <a:rPr lang="en-GB" sz="2400" dirty="0" err="1" smtClean="0"/>
              <a:t>Seorang</a:t>
            </a:r>
            <a:r>
              <a:rPr lang="en-GB" sz="2400" dirty="0" smtClean="0"/>
              <a:t> </a:t>
            </a:r>
            <a:r>
              <a:rPr lang="en-GB" sz="2400" dirty="0" err="1" smtClean="0"/>
              <a:t>peneliti</a:t>
            </a:r>
            <a:r>
              <a:rPr lang="en-GB" sz="2400" dirty="0" smtClean="0"/>
              <a:t> </a:t>
            </a:r>
            <a:r>
              <a:rPr lang="en-GB" sz="2400" dirty="0" err="1" smtClean="0"/>
              <a:t>ingin</a:t>
            </a:r>
            <a:r>
              <a:rPr lang="en-GB" sz="2400" dirty="0" smtClean="0"/>
              <a:t> </a:t>
            </a:r>
            <a:r>
              <a:rPr lang="en-GB" sz="2400" dirty="0" err="1" smtClean="0"/>
              <a:t>mengetahui</a:t>
            </a:r>
            <a:r>
              <a:rPr lang="en-GB" sz="2400" dirty="0" smtClean="0"/>
              <a:t> </a:t>
            </a:r>
            <a:r>
              <a:rPr lang="en-GB" sz="2400" dirty="0" err="1" smtClean="0"/>
              <a:t>pengaruh</a:t>
            </a:r>
            <a:r>
              <a:rPr lang="en-GB" sz="2400" dirty="0" smtClean="0"/>
              <a:t> </a:t>
            </a:r>
            <a:r>
              <a:rPr lang="en-GB" sz="2400" dirty="0" err="1" smtClean="0"/>
              <a:t>metode</a:t>
            </a:r>
            <a:r>
              <a:rPr lang="en-GB" sz="2400" dirty="0" smtClean="0"/>
              <a:t> </a:t>
            </a:r>
            <a:r>
              <a:rPr lang="en-GB" sz="2400" dirty="0" err="1" smtClean="0"/>
              <a:t>pembelajaran</a:t>
            </a:r>
            <a:r>
              <a:rPr lang="en-GB" sz="2400" dirty="0" smtClean="0"/>
              <a:t> </a:t>
            </a:r>
            <a:r>
              <a:rPr lang="en-GB" sz="2400" dirty="0" err="1" smtClean="0"/>
              <a:t>terhadap</a:t>
            </a:r>
            <a:r>
              <a:rPr lang="en-GB" sz="2400" dirty="0" smtClean="0"/>
              <a:t> </a:t>
            </a:r>
            <a:r>
              <a:rPr lang="en-GB" sz="2400" dirty="0" err="1" smtClean="0"/>
              <a:t>nilai</a:t>
            </a:r>
            <a:r>
              <a:rPr lang="en-GB" sz="2400" dirty="0" smtClean="0"/>
              <a:t> </a:t>
            </a:r>
            <a:r>
              <a:rPr lang="en-GB" sz="2400" dirty="0" err="1" smtClean="0"/>
              <a:t>mahasiswa</a:t>
            </a:r>
            <a:r>
              <a:rPr lang="en-GB" sz="2400" dirty="0" smtClean="0"/>
              <a:t>. </a:t>
            </a:r>
            <a:r>
              <a:rPr lang="en-GB" sz="2400" dirty="0" err="1" smtClean="0"/>
              <a:t>Sebanyak</a:t>
            </a:r>
            <a:r>
              <a:rPr lang="en-GB" sz="2400" dirty="0" smtClean="0"/>
              <a:t> 10 </a:t>
            </a:r>
            <a:r>
              <a:rPr lang="en-GB" sz="2400" dirty="0" err="1" smtClean="0"/>
              <a:t>mahasiswa</a:t>
            </a:r>
            <a:r>
              <a:rPr lang="en-GB" sz="2400" dirty="0" smtClean="0"/>
              <a:t> </a:t>
            </a:r>
            <a:r>
              <a:rPr lang="en-GB" sz="2400" dirty="0" err="1" smtClean="0"/>
              <a:t>diberikan</a:t>
            </a:r>
            <a:r>
              <a:rPr lang="en-GB" sz="2400" dirty="0" smtClean="0"/>
              <a:t>  </a:t>
            </a:r>
            <a:r>
              <a:rPr lang="en-GB" sz="2400" dirty="0" err="1" smtClean="0"/>
              <a:t>perlakuan</a:t>
            </a:r>
            <a:r>
              <a:rPr lang="en-GB" sz="2400" dirty="0" smtClean="0"/>
              <a:t> </a:t>
            </a:r>
            <a:r>
              <a:rPr lang="en-GB" sz="2400" dirty="0" err="1" smtClean="0"/>
              <a:t>belajar</a:t>
            </a:r>
            <a:r>
              <a:rPr lang="en-GB" sz="2400" dirty="0" smtClean="0"/>
              <a:t> di </a:t>
            </a:r>
            <a:r>
              <a:rPr lang="en-GB" sz="2400" dirty="0" err="1" smtClean="0"/>
              <a:t>rumah</a:t>
            </a:r>
            <a:r>
              <a:rPr lang="en-GB" sz="2400" dirty="0" smtClean="0"/>
              <a:t> </a:t>
            </a:r>
            <a:r>
              <a:rPr lang="en-GB" sz="2400" dirty="0" err="1" smtClean="0"/>
              <a:t>tanpa</a:t>
            </a:r>
            <a:r>
              <a:rPr lang="en-GB" sz="2400" dirty="0" smtClean="0"/>
              <a:t> </a:t>
            </a:r>
            <a:r>
              <a:rPr lang="en-GB" sz="2400" dirty="0" err="1" smtClean="0"/>
              <a:t>kuliah</a:t>
            </a:r>
            <a:r>
              <a:rPr lang="en-GB" sz="2400" dirty="0" smtClean="0"/>
              <a:t>. </a:t>
            </a:r>
            <a:r>
              <a:rPr lang="en-GB" sz="2400" dirty="0" err="1" smtClean="0"/>
              <a:t>Tes</a:t>
            </a:r>
            <a:r>
              <a:rPr lang="en-GB" sz="2400" dirty="0" smtClean="0"/>
              <a:t> </a:t>
            </a:r>
            <a:r>
              <a:rPr lang="en-GB" sz="2400" dirty="0" err="1" smtClean="0"/>
              <a:t>diberikan</a:t>
            </a:r>
            <a:r>
              <a:rPr lang="en-GB" sz="2400" dirty="0" smtClean="0"/>
              <a:t> </a:t>
            </a:r>
            <a:r>
              <a:rPr lang="en-GB" sz="2400" dirty="0" err="1"/>
              <a:t>s</a:t>
            </a:r>
            <a:r>
              <a:rPr lang="en-GB" sz="2400" dirty="0" err="1" smtClean="0"/>
              <a:t>ebelum</a:t>
            </a:r>
            <a:r>
              <a:rPr lang="en-GB" sz="2400" dirty="0" smtClean="0"/>
              <a:t>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sesudah</a:t>
            </a:r>
            <a:r>
              <a:rPr lang="en-GB" sz="2400" dirty="0" smtClean="0"/>
              <a:t> </a:t>
            </a:r>
            <a:r>
              <a:rPr lang="en-GB" sz="2400" dirty="0" err="1" smtClean="0"/>
              <a:t>perlakuan</a:t>
            </a:r>
            <a:r>
              <a:rPr lang="en-GB" sz="2400" dirty="0" smtClean="0"/>
              <a:t>   </a:t>
            </a:r>
            <a:r>
              <a:rPr lang="en-GB" sz="2400" dirty="0" err="1" smtClean="0"/>
              <a:t>Hasil</a:t>
            </a:r>
            <a:r>
              <a:rPr lang="en-GB" sz="2400" dirty="0" smtClean="0"/>
              <a:t> </a:t>
            </a:r>
            <a:r>
              <a:rPr lang="en-GB" sz="2400" dirty="0" err="1" smtClean="0"/>
              <a:t>tes</a:t>
            </a:r>
            <a:r>
              <a:rPr lang="en-GB" sz="2400" dirty="0" smtClean="0"/>
              <a:t> </a:t>
            </a:r>
            <a:r>
              <a:rPr lang="en-GB" sz="2400" dirty="0" err="1" smtClean="0"/>
              <a:t>sbb</a:t>
            </a:r>
            <a:r>
              <a:rPr lang="en-GB" sz="2400" dirty="0"/>
              <a:t>:</a:t>
            </a:r>
            <a:endParaRPr lang="en-US" sz="2400" dirty="0" smtClean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31456"/>
              </p:ext>
            </p:extLst>
          </p:nvPr>
        </p:nvGraphicFramePr>
        <p:xfrm>
          <a:off x="4451350" y="3314700"/>
          <a:ext cx="2413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name="Equation" r:id="rId4" imgW="241200" imgH="228600" progId="Equation.3">
                  <p:embed/>
                </p:oleObj>
              </mc:Choice>
              <mc:Fallback>
                <p:oleObj name="Equation" r:id="rId4" imgW="2412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51350" y="3314700"/>
                        <a:ext cx="241300" cy="22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933486"/>
              </p:ext>
            </p:extLst>
          </p:nvPr>
        </p:nvGraphicFramePr>
        <p:xfrm>
          <a:off x="4267200" y="2133600"/>
          <a:ext cx="643466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Equation" r:id="rId6" imgW="241200" imgH="228600" progId="Equation.3">
                  <p:embed/>
                </p:oleObj>
              </mc:Choice>
              <mc:Fallback>
                <p:oleObj name="Equation" r:id="rId6" imgW="2412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67200" y="2133600"/>
                        <a:ext cx="643466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911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5976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 smtClean="0"/>
              <a:t>Sebelum</a:t>
            </a:r>
            <a:r>
              <a:rPr lang="en-US" sz="2400" dirty="0" smtClean="0"/>
              <a:t> : 9   10    7    8   10   10    9    8     7    8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 smtClean="0"/>
              <a:t>Sesudah</a:t>
            </a:r>
            <a:r>
              <a:rPr lang="en-US" sz="2400" dirty="0" smtClean="0"/>
              <a:t> : 7     9    5    8     8     8    7    8     6     7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/>
              <a:t>    </a:t>
            </a:r>
            <a:r>
              <a:rPr lang="en-US" sz="2400" dirty="0" err="1" smtClean="0"/>
              <a:t>Buktikan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>
                <a:cs typeface="Arial" charset="0"/>
              </a:rPr>
              <a:t>nilai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sebelum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sesudah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pelaksanaan</a:t>
            </a:r>
            <a:r>
              <a:rPr lang="en-US" sz="2400" dirty="0" smtClean="0">
                <a:cs typeface="Arial" charset="0"/>
              </a:rPr>
              <a:t>  </a:t>
            </a:r>
            <a:r>
              <a:rPr lang="en-US" sz="2400" dirty="0" err="1">
                <a:cs typeface="Arial" charset="0"/>
              </a:rPr>
              <a:t>belajar</a:t>
            </a:r>
            <a:r>
              <a:rPr lang="en-US" sz="2400" dirty="0">
                <a:cs typeface="Arial" charset="0"/>
              </a:rPr>
              <a:t> di </a:t>
            </a:r>
            <a:r>
              <a:rPr lang="en-US" sz="2400" dirty="0" err="1" smtClean="0">
                <a:cs typeface="Arial" charset="0"/>
              </a:rPr>
              <a:t>rumah</a:t>
            </a:r>
            <a:r>
              <a:rPr lang="en-US" sz="2400" dirty="0" smtClean="0"/>
              <a:t>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alpha 5%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 smtClean="0"/>
              <a:t>Jawab</a:t>
            </a:r>
            <a:r>
              <a:rPr lang="en-US" sz="2400" dirty="0" smtClean="0"/>
              <a:t>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 smtClean="0"/>
              <a:t>Hipotesis</a:t>
            </a:r>
            <a:endParaRPr lang="en-US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/>
              <a:t>Ho :</a:t>
            </a:r>
            <a:r>
              <a:rPr lang="el-GR" sz="2400" dirty="0" smtClean="0">
                <a:cs typeface="Arial" charset="0"/>
              </a:rPr>
              <a:t>δ</a:t>
            </a:r>
            <a:r>
              <a:rPr lang="en-US" sz="2400" dirty="0" smtClean="0">
                <a:cs typeface="Arial" charset="0"/>
              </a:rPr>
              <a:t>=0 (</a:t>
            </a:r>
            <a:r>
              <a:rPr lang="en-US" sz="2400" dirty="0" err="1" smtClean="0">
                <a:cs typeface="Arial" charset="0"/>
              </a:rPr>
              <a:t>tidak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ada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perbedaan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nilai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sebelum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dan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sesudah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pelaksanaan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belajar</a:t>
            </a:r>
            <a:r>
              <a:rPr lang="en-US" sz="2400" dirty="0" smtClean="0">
                <a:cs typeface="Arial" charset="0"/>
              </a:rPr>
              <a:t> di </a:t>
            </a:r>
            <a:r>
              <a:rPr lang="en-US" sz="2400" dirty="0" err="1" smtClean="0">
                <a:cs typeface="Arial" charset="0"/>
              </a:rPr>
              <a:t>rumah</a:t>
            </a:r>
            <a:r>
              <a:rPr lang="en-US" sz="2400" dirty="0" smtClean="0">
                <a:cs typeface="Arial" charset="0"/>
              </a:rPr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cs typeface="Arial" charset="0"/>
              </a:rPr>
              <a:t>Ha : </a:t>
            </a:r>
            <a:r>
              <a:rPr lang="el-GR" sz="2400" dirty="0" smtClean="0">
                <a:cs typeface="Arial" charset="0"/>
              </a:rPr>
              <a:t>δ≠</a:t>
            </a:r>
            <a:r>
              <a:rPr lang="en-US" sz="2400" dirty="0" smtClean="0">
                <a:cs typeface="Arial" charset="0"/>
              </a:rPr>
              <a:t>0 (</a:t>
            </a:r>
            <a:r>
              <a:rPr lang="en-US" sz="2400" dirty="0" err="1" smtClean="0">
                <a:cs typeface="Arial" charset="0"/>
              </a:rPr>
              <a:t>ada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perbedaan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nilai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sebelum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sesudah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pelaksanaan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belajar</a:t>
            </a:r>
            <a:r>
              <a:rPr lang="en-US" sz="2400" dirty="0">
                <a:cs typeface="Arial" charset="0"/>
              </a:rPr>
              <a:t> di </a:t>
            </a:r>
            <a:r>
              <a:rPr lang="en-US" sz="2400" dirty="0" err="1" smtClean="0">
                <a:cs typeface="Arial" charset="0"/>
              </a:rPr>
              <a:t>rumah</a:t>
            </a:r>
            <a:r>
              <a:rPr lang="en-US" sz="2400" dirty="0">
                <a:cs typeface="Arial" charset="0"/>
              </a:rPr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 smtClean="0">
                <a:cs typeface="Arial" charset="0"/>
              </a:rPr>
              <a:t>Perhitungan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n-US" sz="2400" dirty="0" err="1" smtClean="0">
                <a:cs typeface="Arial" charset="0"/>
              </a:rPr>
              <a:t>uji</a:t>
            </a:r>
            <a:r>
              <a:rPr lang="en-US" sz="2400" dirty="0" smtClean="0">
                <a:cs typeface="Arial" charset="0"/>
              </a:rPr>
              <a:t> t: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/>
              <a:t>Sebelum</a:t>
            </a:r>
            <a:r>
              <a:rPr lang="en-US" sz="2400" dirty="0"/>
              <a:t> : 9   10    7    8   10   10    9    8     7    8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/>
              <a:t>Sesudah</a:t>
            </a:r>
            <a:r>
              <a:rPr lang="en-US" sz="2400" dirty="0"/>
              <a:t> : 7     9    5    8     8     8    7    8     6     </a:t>
            </a:r>
            <a:r>
              <a:rPr lang="en-US" sz="2400" dirty="0" smtClean="0"/>
              <a:t>7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deviasi</a:t>
            </a:r>
            <a:r>
              <a:rPr lang="en-US" sz="2400" dirty="0" smtClean="0"/>
              <a:t>   : 2     1    2    0     2     2    2    0     1     </a:t>
            </a:r>
            <a:r>
              <a:rPr lang="en-US" sz="2400" dirty="0" smtClean="0"/>
              <a:t>1 = 13</a:t>
            </a:r>
            <a:endParaRPr lang="en-US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/>
              <a:t> (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deviasi</a:t>
            </a:r>
            <a:r>
              <a:rPr lang="en-US" sz="2400" dirty="0" smtClean="0"/>
              <a:t> = 13)</a:t>
            </a:r>
          </a:p>
        </p:txBody>
      </p:sp>
    </p:spTree>
    <p:extLst>
      <p:ext uri="{BB962C8B-B14F-4D97-AF65-F5344CB8AC3E}">
        <p14:creationId xmlns:p14="http://schemas.microsoft.com/office/powerpoint/2010/main" val="31959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20"/>
          <p:cNvSpPr>
            <a:spLocks noChangeArrowheads="1"/>
          </p:cNvSpPr>
          <p:nvPr/>
        </p:nvSpPr>
        <p:spPr bwMode="auto">
          <a:xfrm>
            <a:off x="2928938" y="5429250"/>
            <a:ext cx="1366837" cy="7143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893175" cy="6335712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rata-rata </a:t>
            </a:r>
            <a:r>
              <a:rPr lang="en-US" sz="2400" dirty="0" err="1" smtClean="0"/>
              <a:t>deviasi</a:t>
            </a:r>
            <a:r>
              <a:rPr lang="en-US" sz="2400" dirty="0" smtClean="0"/>
              <a:t> : 13/10 = 1,3</a:t>
            </a:r>
          </a:p>
          <a:p>
            <a:pPr eaLnBrk="1" hangingPunct="1">
              <a:defRPr/>
            </a:pP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deviasi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deviasinya</a:t>
            </a:r>
            <a:r>
              <a:rPr lang="en-US" sz="2400" dirty="0" smtClean="0"/>
              <a:t> (</a:t>
            </a:r>
            <a:r>
              <a:rPr lang="en-US" sz="2400" dirty="0" err="1" smtClean="0"/>
              <a:t>SD_d</a:t>
            </a:r>
            <a:r>
              <a:rPr lang="en-US" sz="2400" dirty="0" smtClean="0"/>
              <a:t>)=0,82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400" dirty="0" smtClean="0"/>
              <a:t>		</a:t>
            </a:r>
            <a:r>
              <a:rPr lang="pt-BR" sz="2400" dirty="0"/>
              <a:t> </a:t>
            </a:r>
            <a:r>
              <a:rPr lang="pt-BR" sz="2400" dirty="0" smtClean="0"/>
              <a:t>            </a:t>
            </a:r>
            <a:r>
              <a:rPr lang="pt-BR" sz="2400" dirty="0" smtClean="0"/>
              <a:t>d</a:t>
            </a:r>
            <a:r>
              <a:rPr lang="en-GB" sz="2400" dirty="0" smtClean="0"/>
              <a:t>	                1,3                      1,3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 smtClean="0"/>
              <a:t>	</a:t>
            </a:r>
            <a:r>
              <a:rPr lang="en-GB" sz="2400" dirty="0"/>
              <a:t> </a:t>
            </a:r>
            <a:r>
              <a:rPr lang="en-GB" sz="2400" dirty="0" smtClean="0"/>
              <a:t>    t =   ----------------     t = --------------     = 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 smtClean="0"/>
              <a:t>	</a:t>
            </a:r>
            <a:r>
              <a:rPr lang="en-GB" sz="2400" dirty="0"/>
              <a:t>	 </a:t>
            </a:r>
            <a:r>
              <a:rPr lang="en-GB" sz="2400" dirty="0" smtClean="0"/>
              <a:t>        </a:t>
            </a:r>
            <a:r>
              <a:rPr lang="en-GB" sz="2400" dirty="0" err="1" smtClean="0"/>
              <a:t>Sd_d</a:t>
            </a:r>
            <a:r>
              <a:rPr lang="en-GB" sz="2400" dirty="0" smtClean="0"/>
              <a:t>/</a:t>
            </a:r>
            <a:r>
              <a:rPr lang="en-GB" sz="2400" dirty="0" smtClean="0">
                <a:sym typeface="Symbol" pitchFamily="18" charset="2"/>
              </a:rPr>
              <a:t></a:t>
            </a:r>
            <a:r>
              <a:rPr lang="en-GB" sz="2400" dirty="0" smtClean="0"/>
              <a:t> n	            0,82/</a:t>
            </a:r>
            <a:r>
              <a:rPr lang="en-GB" sz="2400" dirty="0" smtClean="0">
                <a:cs typeface="Arial" charset="0"/>
              </a:rPr>
              <a:t>√ 10             0,259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 smtClean="0">
                <a:cs typeface="Arial" charset="0"/>
              </a:rPr>
              <a:t>          t = 5,02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dirty="0" smtClean="0">
                <a:cs typeface="Arial" charset="0"/>
              </a:rPr>
              <a:t>   </a:t>
            </a:r>
            <a:r>
              <a:rPr lang="en-GB" sz="2400" dirty="0" err="1" smtClean="0">
                <a:cs typeface="Arial" charset="0"/>
              </a:rPr>
              <a:t>Kemudian</a:t>
            </a:r>
            <a:r>
              <a:rPr lang="en-GB" sz="2400" dirty="0" smtClean="0">
                <a:cs typeface="Arial" charset="0"/>
              </a:rPr>
              <a:t> </a:t>
            </a:r>
            <a:r>
              <a:rPr lang="en-GB" sz="2400" dirty="0" err="1" smtClean="0">
                <a:cs typeface="Arial" charset="0"/>
              </a:rPr>
              <a:t>dari</a:t>
            </a:r>
            <a:r>
              <a:rPr lang="en-GB" sz="2400" dirty="0" smtClean="0">
                <a:cs typeface="Arial" charset="0"/>
              </a:rPr>
              <a:t> </a:t>
            </a:r>
            <a:r>
              <a:rPr lang="en-GB" sz="2400" dirty="0" err="1" smtClean="0">
                <a:cs typeface="Arial" charset="0"/>
              </a:rPr>
              <a:t>nilai</a:t>
            </a:r>
            <a:r>
              <a:rPr lang="en-GB" sz="2400" dirty="0" smtClean="0">
                <a:cs typeface="Arial" charset="0"/>
              </a:rPr>
              <a:t> t </a:t>
            </a:r>
            <a:r>
              <a:rPr lang="en-GB" sz="2400" dirty="0" err="1" smtClean="0">
                <a:cs typeface="Arial" charset="0"/>
              </a:rPr>
              <a:t>tersebut</a:t>
            </a:r>
            <a:r>
              <a:rPr lang="en-GB" sz="2400" dirty="0" smtClean="0">
                <a:cs typeface="Arial" charset="0"/>
              </a:rPr>
              <a:t> </a:t>
            </a:r>
            <a:r>
              <a:rPr lang="en-GB" sz="2400" dirty="0" err="1" smtClean="0">
                <a:cs typeface="Arial" charset="0"/>
              </a:rPr>
              <a:t>dibandingkan</a:t>
            </a:r>
            <a:r>
              <a:rPr lang="en-GB" sz="2400" dirty="0" smtClean="0">
                <a:cs typeface="Arial" charset="0"/>
              </a:rPr>
              <a:t> </a:t>
            </a:r>
            <a:r>
              <a:rPr lang="en-GB" sz="2400" dirty="0" err="1" smtClean="0">
                <a:cs typeface="Arial" charset="0"/>
              </a:rPr>
              <a:t>dengan</a:t>
            </a:r>
            <a:r>
              <a:rPr lang="en-GB" sz="2400" dirty="0" smtClean="0">
                <a:cs typeface="Arial" charset="0"/>
              </a:rPr>
              <a:t> </a:t>
            </a:r>
            <a:r>
              <a:rPr lang="en-GB" sz="2400" dirty="0" err="1" smtClean="0">
                <a:cs typeface="Arial" charset="0"/>
              </a:rPr>
              <a:t>tabel</a:t>
            </a:r>
            <a:r>
              <a:rPr lang="en-GB" sz="2400" dirty="0" smtClean="0">
                <a:cs typeface="Arial" charset="0"/>
              </a:rPr>
              <a:t> t </a:t>
            </a:r>
            <a:r>
              <a:rPr lang="en-GB" sz="2400" dirty="0" err="1" smtClean="0">
                <a:cs typeface="Arial" charset="0"/>
              </a:rPr>
              <a:t>dengan</a:t>
            </a:r>
            <a:r>
              <a:rPr lang="en-GB" sz="2400" dirty="0" smtClean="0">
                <a:cs typeface="Arial" charset="0"/>
              </a:rPr>
              <a:t> </a:t>
            </a:r>
            <a:r>
              <a:rPr lang="en-GB" sz="2400" dirty="0" err="1" smtClean="0">
                <a:cs typeface="Arial" charset="0"/>
              </a:rPr>
              <a:t>df</a:t>
            </a:r>
            <a:r>
              <a:rPr lang="en-GB" sz="2400" dirty="0" smtClean="0">
                <a:cs typeface="Arial" charset="0"/>
              </a:rPr>
              <a:t> = n – 1 = 9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GB" sz="2400" dirty="0" smtClean="0">
              <a:cs typeface="Arial" charset="0"/>
            </a:endParaRPr>
          </a:p>
          <a:p>
            <a:pPr eaLnBrk="1" hangingPunct="1">
              <a:defRPr/>
            </a:pPr>
            <a:endParaRPr lang="en-US" sz="2400" dirty="0" smtClean="0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95288" y="3789363"/>
            <a:ext cx="784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68313" y="4149725"/>
            <a:ext cx="7704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042988" y="3789363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.20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124075" y="3789363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.10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203575" y="3789363"/>
            <a:ext cx="647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.05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5795963" y="3789363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.01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95288" y="4581525"/>
            <a:ext cx="504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1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95288" y="5589588"/>
            <a:ext cx="647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9</a:t>
            </a:r>
          </a:p>
        </p:txBody>
      </p:sp>
      <p:sp>
        <p:nvSpPr>
          <p:cNvPr id="9228" name="Text Box 13"/>
          <p:cNvSpPr txBox="1">
            <a:spLocks noChangeArrowheads="1"/>
          </p:cNvSpPr>
          <p:nvPr/>
        </p:nvSpPr>
        <p:spPr bwMode="auto">
          <a:xfrm>
            <a:off x="323850" y="5157788"/>
            <a:ext cx="503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 </a:t>
            </a:r>
            <a:r>
              <a:rPr lang="en-US" b="1"/>
              <a:t> .</a:t>
            </a:r>
          </a:p>
        </p:txBody>
      </p:sp>
      <p:sp>
        <p:nvSpPr>
          <p:cNvPr id="9229" name="Text Box 14"/>
          <p:cNvSpPr txBox="1">
            <a:spLocks noChangeArrowheads="1"/>
          </p:cNvSpPr>
          <p:nvPr/>
        </p:nvSpPr>
        <p:spPr bwMode="auto">
          <a:xfrm>
            <a:off x="900113" y="5589588"/>
            <a:ext cx="86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1,383</a:t>
            </a:r>
          </a:p>
        </p:txBody>
      </p:sp>
      <p:sp>
        <p:nvSpPr>
          <p:cNvPr id="9230" name="Text Box 15"/>
          <p:cNvSpPr txBox="1">
            <a:spLocks noChangeArrowheads="1"/>
          </p:cNvSpPr>
          <p:nvPr/>
        </p:nvSpPr>
        <p:spPr bwMode="auto">
          <a:xfrm>
            <a:off x="2071688" y="5572125"/>
            <a:ext cx="865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1,833</a:t>
            </a:r>
          </a:p>
        </p:txBody>
      </p:sp>
      <p:sp>
        <p:nvSpPr>
          <p:cNvPr id="9231" name="Text Box 16"/>
          <p:cNvSpPr txBox="1">
            <a:spLocks noChangeArrowheads="1"/>
          </p:cNvSpPr>
          <p:nvPr/>
        </p:nvSpPr>
        <p:spPr bwMode="auto">
          <a:xfrm>
            <a:off x="3203575" y="5589588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2,262</a:t>
            </a:r>
          </a:p>
        </p:txBody>
      </p:sp>
      <p:sp>
        <p:nvSpPr>
          <p:cNvPr id="9232" name="Text Box 17"/>
          <p:cNvSpPr txBox="1">
            <a:spLocks noChangeArrowheads="1"/>
          </p:cNvSpPr>
          <p:nvPr/>
        </p:nvSpPr>
        <p:spPr bwMode="auto">
          <a:xfrm>
            <a:off x="5867400" y="551656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3,250</a:t>
            </a:r>
          </a:p>
        </p:txBody>
      </p:sp>
      <p:sp>
        <p:nvSpPr>
          <p:cNvPr id="9233" name="Text Box 18"/>
          <p:cNvSpPr txBox="1">
            <a:spLocks noChangeArrowheads="1"/>
          </p:cNvSpPr>
          <p:nvPr/>
        </p:nvSpPr>
        <p:spPr bwMode="auto">
          <a:xfrm>
            <a:off x="7308850" y="3789363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56899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010400" cy="1143000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Tujuan</a:t>
            </a:r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Instruksional</a:t>
            </a:r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Khusus</a:t>
            </a:r>
            <a:endParaRPr lang="en-US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6400800" cy="3474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 smtClean="0"/>
              <a:t>Mahasiswa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uji</a:t>
            </a:r>
            <a:r>
              <a:rPr lang="en-US" sz="3200" dirty="0" smtClean="0"/>
              <a:t>:</a:t>
            </a:r>
          </a:p>
          <a:p>
            <a:r>
              <a:rPr lang="en-US" sz="3200" i="1" dirty="0" smtClean="0"/>
              <a:t>one </a:t>
            </a:r>
            <a:r>
              <a:rPr lang="en-US" sz="3200" i="1" dirty="0"/>
              <a:t>sample t test</a:t>
            </a:r>
          </a:p>
          <a:p>
            <a:r>
              <a:rPr lang="en-US" sz="3200" i="1" dirty="0" smtClean="0"/>
              <a:t>two </a:t>
            </a:r>
            <a:r>
              <a:rPr lang="en-US" sz="3200" i="1" dirty="0"/>
              <a:t>sample independent test</a:t>
            </a:r>
          </a:p>
          <a:p>
            <a:r>
              <a:rPr lang="en-US" sz="3200" i="1" dirty="0" smtClean="0"/>
              <a:t>two </a:t>
            </a:r>
            <a:r>
              <a:rPr lang="en-US" sz="3200" i="1" dirty="0"/>
              <a:t>sample paired</a:t>
            </a:r>
          </a:p>
        </p:txBody>
      </p:sp>
    </p:spTree>
    <p:extLst>
      <p:ext uri="{BB962C8B-B14F-4D97-AF65-F5344CB8AC3E}">
        <p14:creationId xmlns:p14="http://schemas.microsoft.com/office/powerpoint/2010/main" val="6109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640763" cy="640873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Dari </a:t>
            </a:r>
            <a:r>
              <a:rPr lang="en-US" dirty="0" err="1" smtClean="0"/>
              <a:t>soal</a:t>
            </a:r>
            <a:r>
              <a:rPr lang="en-US" dirty="0" smtClean="0"/>
              <a:t> di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didapat</a:t>
            </a:r>
            <a:r>
              <a:rPr lang="en-US" dirty="0" smtClean="0"/>
              <a:t> t = 5,02,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df</a:t>
            </a:r>
            <a:r>
              <a:rPr lang="en-US" dirty="0" smtClean="0"/>
              <a:t> = 9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t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2,26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	t </a:t>
            </a:r>
            <a:r>
              <a:rPr lang="en-US" dirty="0" err="1" smtClean="0"/>
              <a:t>hitung</a:t>
            </a:r>
            <a:r>
              <a:rPr lang="en-US" dirty="0" smtClean="0"/>
              <a:t> ≥ t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Ho </a:t>
            </a:r>
            <a:r>
              <a:rPr lang="en-US" dirty="0" err="1" smtClean="0"/>
              <a:t>ditolak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	t </a:t>
            </a:r>
            <a:r>
              <a:rPr lang="en-US" dirty="0" err="1" smtClean="0"/>
              <a:t>hitung</a:t>
            </a:r>
            <a:r>
              <a:rPr lang="en-US" dirty="0" smtClean="0"/>
              <a:t> &lt; t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 </a:t>
            </a:r>
            <a:r>
              <a:rPr lang="en-US" dirty="0" err="1" smtClean="0"/>
              <a:t>perlakuan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di </a:t>
            </a:r>
            <a:r>
              <a:rPr lang="en-US" dirty="0" err="1" smtClean="0"/>
              <a:t>rumah</a:t>
            </a:r>
            <a:r>
              <a:rPr lang="en-US" dirty="0" smtClean="0"/>
              <a:t>. </a:t>
            </a:r>
            <a:r>
              <a:rPr lang="en-US" dirty="0" err="1" smtClean="0"/>
              <a:t>Belajar</a:t>
            </a:r>
            <a:r>
              <a:rPr lang="en-US" dirty="0" smtClean="0"/>
              <a:t> di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tatap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7555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5616575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>UJI t INDEPENDEN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964612" cy="547211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Tujuan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2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independen</a:t>
            </a:r>
            <a:endParaRPr lang="en-US" dirty="0" smtClean="0"/>
          </a:p>
          <a:p>
            <a:pPr marL="45720" lvl="6" indent="0">
              <a:buNone/>
            </a:pPr>
            <a:r>
              <a:rPr lang="en-US" sz="3500" dirty="0" smtClean="0"/>
              <a:t>Data </a:t>
            </a:r>
            <a:r>
              <a:rPr lang="en-US" sz="3500" dirty="0" err="1"/>
              <a:t>kelompok</a:t>
            </a:r>
            <a:r>
              <a:rPr lang="en-US" sz="3500" dirty="0"/>
              <a:t> </a:t>
            </a:r>
            <a:r>
              <a:rPr lang="en-US" sz="3500" dirty="0" err="1"/>
              <a:t>satu</a:t>
            </a:r>
            <a:r>
              <a:rPr lang="en-US" sz="3500" dirty="0"/>
              <a:t> </a:t>
            </a:r>
            <a:r>
              <a:rPr lang="en-US" sz="3500" b="1" dirty="0" err="1">
                <a:solidFill>
                  <a:schemeClr val="accent1"/>
                </a:solidFill>
              </a:rPr>
              <a:t>tidak</a:t>
            </a:r>
            <a:r>
              <a:rPr lang="en-US" sz="3500" b="1" dirty="0">
                <a:solidFill>
                  <a:schemeClr val="accent1"/>
                </a:solidFill>
              </a:rPr>
              <a:t> </a:t>
            </a:r>
            <a:r>
              <a:rPr lang="en-US" sz="3500" b="1" dirty="0" err="1">
                <a:solidFill>
                  <a:schemeClr val="accent1"/>
                </a:solidFill>
              </a:rPr>
              <a:t>b</a:t>
            </a:r>
            <a:r>
              <a:rPr lang="en-US" sz="3500" b="1" dirty="0" err="1" smtClean="0">
                <a:solidFill>
                  <a:schemeClr val="accent1"/>
                </a:solidFill>
              </a:rPr>
              <a:t>ergantung</a:t>
            </a:r>
            <a:r>
              <a:rPr lang="en-US" sz="3500" b="1" dirty="0" smtClean="0">
                <a:solidFill>
                  <a:schemeClr val="accent1"/>
                </a:solidFill>
              </a:rPr>
              <a:t> </a:t>
            </a:r>
            <a:r>
              <a:rPr lang="en-US" sz="3500" dirty="0" err="1"/>
              <a:t>dengan</a:t>
            </a:r>
            <a:r>
              <a:rPr lang="en-US" sz="3500" dirty="0"/>
              <a:t> data </a:t>
            </a:r>
            <a:r>
              <a:rPr lang="en-US" sz="3500" dirty="0" err="1"/>
              <a:t>pada</a:t>
            </a:r>
            <a:r>
              <a:rPr lang="en-US" sz="3500" dirty="0"/>
              <a:t> </a:t>
            </a:r>
            <a:r>
              <a:rPr lang="en-US" sz="3500" dirty="0" err="1"/>
              <a:t>kelompok</a:t>
            </a:r>
            <a:r>
              <a:rPr lang="en-US" sz="3500" dirty="0"/>
              <a:t> </a:t>
            </a:r>
            <a:r>
              <a:rPr lang="en-US" sz="3500" dirty="0" err="1"/>
              <a:t>dua</a:t>
            </a:r>
            <a:endParaRPr lang="id-ID" sz="3500" dirty="0"/>
          </a:p>
          <a:p>
            <a:pPr marL="45720" indent="0">
              <a:buNone/>
            </a:pPr>
            <a:endParaRPr lang="id-ID" sz="3500" dirty="0" smtClean="0"/>
          </a:p>
          <a:p>
            <a:pPr marL="0" indent="0" eaLnBrk="1" hangingPunct="1">
              <a:buNone/>
              <a:defRPr/>
            </a:pPr>
            <a:r>
              <a:rPr lang="sv-SE" b="1" dirty="0" smtClean="0"/>
              <a:t>Subje</a:t>
            </a:r>
            <a:r>
              <a:rPr lang="sv-SE" dirty="0" smtClean="0"/>
              <a:t>k: subjeknya berbeda. </a:t>
            </a:r>
          </a:p>
          <a:p>
            <a:pPr marL="0" indent="0" eaLnBrk="1" hangingPunct="1">
              <a:buNone/>
              <a:defRPr/>
            </a:pPr>
            <a:r>
              <a:rPr lang="sv-SE" dirty="0" smtClean="0"/>
              <a:t>Mis: Responden orang kota dan orang desa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v-SE" b="1" dirty="0" smtClean="0"/>
              <a:t>Syarat/asumsi yang harus dipenuhi</a:t>
            </a:r>
            <a:r>
              <a:rPr lang="sv-SE" dirty="0" smtClean="0"/>
              <a:t>: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Data </a:t>
            </a:r>
            <a:r>
              <a:rPr lang="en-US" dirty="0" err="1" smtClean="0"/>
              <a:t>berdistribusi</a:t>
            </a:r>
            <a:r>
              <a:rPr lang="en-US" dirty="0" smtClean="0"/>
              <a:t> normal/</a:t>
            </a:r>
            <a:r>
              <a:rPr lang="en-US" dirty="0" err="1" smtClean="0"/>
              <a:t>simetris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data </a:t>
            </a:r>
            <a:r>
              <a:rPr lang="en-US" dirty="0" err="1" smtClean="0"/>
              <a:t>independen</a:t>
            </a:r>
            <a:endParaRPr lang="sv-SE" dirty="0" smtClean="0"/>
          </a:p>
          <a:p>
            <a:pPr eaLnBrk="1" hangingPunct="1">
              <a:defRPr/>
            </a:pPr>
            <a:r>
              <a:rPr lang="sv-SE" dirty="0" smtClean="0"/>
              <a:t>Variabel yang dihubungkan berbentuk numerik untuk variabel dependen dan kategorik dengan hanya dua kelompok untuk variabel independen.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099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713787" cy="64087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t-BR" dirty="0" smtClean="0"/>
              <a:t> Hipotesa dalam Uji t independen adalah:</a:t>
            </a:r>
            <a:endParaRPr lang="sv-SE" dirty="0" smtClean="0"/>
          </a:p>
          <a:p>
            <a:pPr lvl="2" eaLnBrk="1" hangingPunct="1">
              <a:lnSpc>
                <a:spcPct val="90000"/>
              </a:lnSpc>
              <a:defRPr/>
            </a:pPr>
            <a:r>
              <a:rPr lang="sv-SE" sz="2800" dirty="0" smtClean="0"/>
              <a:t>Dua sisi :   Ho: µ1 = µ2 dan  Ha: µ1 </a:t>
            </a:r>
            <a:r>
              <a:rPr lang="en-GB" sz="2800" dirty="0" smtClean="0">
                <a:sym typeface="Symbol" pitchFamily="18" charset="2"/>
              </a:rPr>
              <a:t></a:t>
            </a:r>
            <a:r>
              <a:rPr lang="sv-SE" sz="2800" dirty="0" smtClean="0"/>
              <a:t> µ2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sv-SE" sz="2800" dirty="0" smtClean="0"/>
              <a:t>Satu sisi:    Ho: µ1 = µ2 dan Ha: µ1 &gt; µ2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v-SE" sz="2800" dirty="0" smtClean="0"/>
              <a:t>                                  Ho: µ1 =  µ2 dan Ha: µ1 &lt; µ2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dirty="0" smtClean="0"/>
              <a:t>    µ1  dan  µ2 = rata-rata pada populasi 1 atau 2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dirty="0" smtClean="0"/>
              <a:t>Prinsip pengujian dua </a:t>
            </a:r>
            <a:r>
              <a:rPr lang="sv-SE" i="1" dirty="0" smtClean="0"/>
              <a:t>mean</a:t>
            </a:r>
            <a:r>
              <a:rPr lang="sv-SE" dirty="0" smtClean="0"/>
              <a:t> adalah melihat perbedaan variasi kedua kelompok data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dirty="0" smtClean="0"/>
              <a:t>Perlu informasi apakah varian kedua kelompok yang diuji sama atau tidak.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dirty="0" smtClean="0"/>
              <a:t>Bentuk varian kedua kelompok data akan berpengaruh pada nilai standar </a:t>
            </a:r>
            <a:r>
              <a:rPr lang="sv-SE" i="1" dirty="0" smtClean="0"/>
              <a:t>error</a:t>
            </a:r>
            <a:r>
              <a:rPr lang="sv-SE" dirty="0" smtClean="0"/>
              <a:t> yang pada akhirnya akan membedakan rumus pengujiannya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574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algn="just" eaLnBrk="1" hangingPunct="1">
              <a:buFont typeface="Wingdings" pitchFamily="2" charset="2"/>
              <a:buAutoNum type="alphaLcPeriod"/>
              <a:defRPr/>
            </a:pPr>
            <a:r>
              <a:rPr lang="en-US" b="1" dirty="0" err="1" smtClean="0"/>
              <a:t>Uji</a:t>
            </a:r>
            <a:r>
              <a:rPr lang="en-US" b="1" dirty="0" smtClean="0"/>
              <a:t> </a:t>
            </a:r>
            <a:r>
              <a:rPr lang="en-US" b="1" dirty="0" err="1" smtClean="0"/>
              <a:t>Homogenitas</a:t>
            </a:r>
            <a:r>
              <a:rPr lang="en-US" b="1" dirty="0" smtClean="0"/>
              <a:t> Varian</a:t>
            </a:r>
            <a:endParaRPr lang="en-US" dirty="0" smtClean="0"/>
          </a:p>
          <a:p>
            <a:pPr marL="609600" indent="-609600" eaLnBrk="1" hangingPunct="1">
              <a:defRPr/>
            </a:pPr>
            <a:r>
              <a:rPr lang="sv-SE" dirty="0" smtClean="0"/>
              <a:t>Perhitungannya dengan menggunakan  uji F: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sv-SE" dirty="0" smtClean="0"/>
              <a:t>                               </a:t>
            </a:r>
            <a:r>
              <a:rPr lang="pt-BR" dirty="0" smtClean="0"/>
              <a:t>S</a:t>
            </a:r>
            <a:r>
              <a:rPr lang="pt-BR" baseline="-25000" dirty="0" smtClean="0"/>
              <a:t>1 </a:t>
            </a:r>
            <a:r>
              <a:rPr lang="pt-BR" baseline="30000" dirty="0" smtClean="0"/>
              <a:t>2</a:t>
            </a:r>
            <a:endParaRPr lang="pt-BR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pt-BR" dirty="0" smtClean="0"/>
              <a:t>			F  =  -------------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pt-BR" dirty="0" smtClean="0"/>
              <a:t>	          		  S</a:t>
            </a:r>
            <a:r>
              <a:rPr lang="pt-BR" baseline="-25000" dirty="0" smtClean="0"/>
              <a:t>2 </a:t>
            </a:r>
            <a:r>
              <a:rPr lang="pt-BR" baseline="30000" dirty="0" smtClean="0"/>
              <a:t>2</a:t>
            </a:r>
            <a:endParaRPr lang="pt-BR" b="1" baseline="30000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pt-BR" b="1" dirty="0" smtClean="0"/>
              <a:t>        df1 = n1–1 dan df2 = n2–1</a:t>
            </a:r>
          </a:p>
          <a:p>
            <a:pPr marL="609600" indent="-609600" algn="just" eaLnBrk="1" hangingPunct="1">
              <a:defRPr/>
            </a:pPr>
            <a:r>
              <a:rPr lang="pt-BR" b="1" dirty="0" smtClean="0"/>
              <a:t>Varian yang lebih besar sebagai pembilang dan varian yang lebih kecil sebagai penyebut</a:t>
            </a:r>
          </a:p>
          <a:p>
            <a:pPr marL="609600" indent="-609600" algn="just" eaLnBrk="1" hangingPunct="1">
              <a:buFont typeface="Wingdings" pitchFamily="2" charset="2"/>
              <a:buNone/>
              <a:defRPr/>
            </a:pPr>
            <a:r>
              <a:rPr lang="pt-BR" dirty="0" smtClean="0"/>
              <a:t>    </a:t>
            </a:r>
            <a:r>
              <a:rPr lang="pt-BR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pt-BR" sz="2800" dirty="0" smtClean="0">
                <a:effectLst/>
              </a:rPr>
              <a:t>F hitung ≥ F tabel</a:t>
            </a:r>
            <a:r>
              <a:rPr lang="en-US" sz="2800" dirty="0" smtClean="0">
                <a:effectLst/>
                <a:cs typeface="Arial" charset="0"/>
              </a:rPr>
              <a:t> </a:t>
            </a:r>
            <a:r>
              <a:rPr lang="en-US" sz="2800" dirty="0" err="1" smtClean="0">
                <a:effectLst/>
                <a:cs typeface="Arial" charset="0"/>
              </a:rPr>
              <a:t>maka</a:t>
            </a:r>
            <a:r>
              <a:rPr lang="en-US" sz="2800" dirty="0" smtClean="0">
                <a:effectLst/>
                <a:cs typeface="Arial" charset="0"/>
              </a:rPr>
              <a:t> Ho </a:t>
            </a:r>
            <a:r>
              <a:rPr lang="en-US" sz="2800" dirty="0" err="1" smtClean="0">
                <a:effectLst/>
                <a:cs typeface="Arial" charset="0"/>
              </a:rPr>
              <a:t>ditolak</a:t>
            </a:r>
            <a:r>
              <a:rPr lang="en-US" sz="2800" dirty="0" smtClean="0">
                <a:effectLst/>
                <a:cs typeface="Arial" charset="0"/>
              </a:rPr>
              <a:t> (</a:t>
            </a:r>
            <a:r>
              <a:rPr lang="en-US" sz="2800" dirty="0" err="1" smtClean="0">
                <a:effectLst/>
                <a:cs typeface="Arial" charset="0"/>
              </a:rPr>
              <a:t>varian</a:t>
            </a:r>
            <a:r>
              <a:rPr lang="en-US" sz="2800" dirty="0" smtClean="0">
                <a:effectLst/>
                <a:cs typeface="Arial" charset="0"/>
              </a:rPr>
              <a:t> </a:t>
            </a:r>
            <a:r>
              <a:rPr lang="en-US" sz="2800" dirty="0" err="1" smtClean="0">
                <a:effectLst/>
                <a:cs typeface="Arial" charset="0"/>
              </a:rPr>
              <a:t>beda</a:t>
            </a:r>
            <a:r>
              <a:rPr lang="en-US" sz="2800" dirty="0" smtClean="0">
                <a:effectLst/>
                <a:cs typeface="Arial" charset="0"/>
              </a:rPr>
              <a:t>)</a:t>
            </a:r>
          </a:p>
          <a:p>
            <a:pPr marL="609600" indent="-609600" algn="just" eaLnBrk="1" hangingPunct="1">
              <a:buFont typeface="Wingdings" pitchFamily="2" charset="2"/>
              <a:buNone/>
              <a:defRPr/>
            </a:pPr>
            <a:r>
              <a:rPr lang="pt-BR" sz="2800" dirty="0" smtClean="0">
                <a:effectLst/>
              </a:rPr>
              <a:t>     F hitung &lt; F tabel</a:t>
            </a:r>
            <a:r>
              <a:rPr lang="en-US" sz="2800" dirty="0" smtClean="0">
                <a:effectLst/>
                <a:cs typeface="Arial" charset="0"/>
              </a:rPr>
              <a:t> </a:t>
            </a:r>
            <a:r>
              <a:rPr lang="en-US" sz="2800" dirty="0" err="1" smtClean="0">
                <a:effectLst/>
                <a:cs typeface="Arial" charset="0"/>
              </a:rPr>
              <a:t>maka</a:t>
            </a:r>
            <a:r>
              <a:rPr lang="en-US" sz="2800" dirty="0" smtClean="0">
                <a:effectLst/>
                <a:cs typeface="Arial" charset="0"/>
              </a:rPr>
              <a:t> Ho </a:t>
            </a:r>
            <a:r>
              <a:rPr lang="en-US" sz="2800" dirty="0" err="1" smtClean="0">
                <a:effectLst/>
                <a:cs typeface="Arial" charset="0"/>
              </a:rPr>
              <a:t>diterima</a:t>
            </a:r>
            <a:r>
              <a:rPr lang="en-US" sz="2800" dirty="0" smtClean="0">
                <a:effectLst/>
                <a:cs typeface="Arial" charset="0"/>
              </a:rPr>
              <a:t> (</a:t>
            </a:r>
            <a:r>
              <a:rPr lang="en-US" sz="2800" dirty="0" err="1" smtClean="0">
                <a:effectLst/>
                <a:cs typeface="Arial" charset="0"/>
              </a:rPr>
              <a:t>varian</a:t>
            </a:r>
            <a:r>
              <a:rPr lang="en-US" sz="2800" dirty="0" smtClean="0">
                <a:effectLst/>
                <a:cs typeface="Arial" charset="0"/>
              </a:rPr>
              <a:t> </a:t>
            </a:r>
            <a:r>
              <a:rPr lang="en-US" sz="2800" dirty="0" err="1" smtClean="0">
                <a:effectLst/>
                <a:cs typeface="Arial" charset="0"/>
              </a:rPr>
              <a:t>sama</a:t>
            </a:r>
            <a:r>
              <a:rPr lang="en-US" sz="2800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334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44538" y="304800"/>
            <a:ext cx="6851650" cy="630237"/>
          </a:xfrm>
        </p:spPr>
        <p:txBody>
          <a:bodyPr>
            <a:normAutofit fontScale="90000"/>
          </a:bodyPr>
          <a:lstStyle/>
          <a:p>
            <a:pPr marL="838200" indent="-838200" eaLnBrk="1" hangingPunct="1">
              <a:defRPr/>
            </a:pPr>
            <a:r>
              <a:rPr lang="en-US" sz="4000" b="1" dirty="0" err="1" smtClean="0"/>
              <a:t>Uji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Untuk</a:t>
            </a:r>
            <a:r>
              <a:rPr lang="en-US" sz="4000" b="1" dirty="0" smtClean="0"/>
              <a:t> Varian </a:t>
            </a:r>
            <a:r>
              <a:rPr lang="en-US" sz="4000" b="1" dirty="0" err="1" smtClean="0"/>
              <a:t>Sama</a:t>
            </a:r>
            <a:r>
              <a:rPr lang="en-US" sz="4000" b="1" dirty="0" smtClean="0"/>
              <a:t> </a:t>
            </a:r>
            <a:br>
              <a:rPr lang="en-US" sz="4000" b="1" dirty="0" smtClean="0"/>
            </a:br>
            <a:endParaRPr lang="en-US" sz="4000" b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6165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sz="3600" dirty="0" smtClean="0"/>
              <a:t>                    x</a:t>
            </a:r>
            <a:r>
              <a:rPr lang="pt-BR" sz="3600" baseline="-25000" dirty="0" smtClean="0"/>
              <a:t>1</a:t>
            </a:r>
            <a:r>
              <a:rPr lang="pt-BR" sz="3600" dirty="0" smtClean="0"/>
              <a:t> – x</a:t>
            </a:r>
            <a:r>
              <a:rPr lang="pt-BR" sz="3600" baseline="-25000" dirty="0" smtClean="0"/>
              <a:t>2</a:t>
            </a:r>
            <a:endParaRPr lang="pt-BR" sz="36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  t      =     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		         Sp        (1/n</a:t>
            </a:r>
            <a:r>
              <a:rPr lang="pt-BR" baseline="-25000" dirty="0" smtClean="0"/>
              <a:t>1</a:t>
            </a:r>
            <a:r>
              <a:rPr lang="pt-BR" dirty="0" smtClean="0"/>
              <a:t> + 1/n</a:t>
            </a:r>
            <a:r>
              <a:rPr lang="pt-BR" baseline="-30000" dirty="0" smtClean="0"/>
              <a:t>2</a:t>
            </a:r>
            <a:r>
              <a:rPr lang="pt-BR" dirty="0" smtClean="0"/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pt-BR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		                 (n</a:t>
            </a:r>
            <a:r>
              <a:rPr lang="pt-BR" baseline="-25000" dirty="0" smtClean="0"/>
              <a:t>1 </a:t>
            </a:r>
            <a:r>
              <a:rPr lang="pt-BR" dirty="0" smtClean="0"/>
              <a:t>– 1) S</a:t>
            </a:r>
            <a:r>
              <a:rPr lang="pt-BR" baseline="-25000" dirty="0" smtClean="0"/>
              <a:t>1 </a:t>
            </a:r>
            <a:r>
              <a:rPr lang="pt-BR" baseline="30000" dirty="0" smtClean="0"/>
              <a:t>2</a:t>
            </a:r>
            <a:r>
              <a:rPr lang="pt-BR" dirty="0" smtClean="0"/>
              <a:t> + (n</a:t>
            </a:r>
            <a:r>
              <a:rPr lang="pt-BR" baseline="-25000" dirty="0" smtClean="0"/>
              <a:t>2 </a:t>
            </a:r>
            <a:r>
              <a:rPr lang="pt-BR" dirty="0" smtClean="0"/>
              <a:t>– 1) S</a:t>
            </a:r>
            <a:r>
              <a:rPr lang="pt-BR" baseline="-25000" dirty="0" smtClean="0"/>
              <a:t>2 </a:t>
            </a:r>
            <a:r>
              <a:rPr lang="pt-BR" baseline="30000" dirty="0" smtClean="0"/>
              <a:t>2</a:t>
            </a:r>
            <a:r>
              <a:rPr lang="pt-BR" dirty="0" smtClean="0"/>
              <a:t> 	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	 Sp   =             ------------------------------------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                                n</a:t>
            </a:r>
            <a:r>
              <a:rPr lang="pt-BR" baseline="-25000" dirty="0" smtClean="0"/>
              <a:t>1</a:t>
            </a:r>
            <a:r>
              <a:rPr lang="pt-BR" dirty="0" smtClean="0"/>
              <a:t> + n</a:t>
            </a:r>
            <a:r>
              <a:rPr lang="pt-BR" baseline="-25000" dirty="0" smtClean="0"/>
              <a:t>2</a:t>
            </a:r>
            <a:r>
              <a:rPr lang="pt-BR" dirty="0" smtClean="0"/>
              <a:t> – 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     df     =   n</a:t>
            </a:r>
            <a:r>
              <a:rPr lang="pt-BR" baseline="-25000" dirty="0" smtClean="0"/>
              <a:t>1</a:t>
            </a:r>
            <a:r>
              <a:rPr lang="pt-BR" dirty="0" smtClean="0"/>
              <a:t> + n</a:t>
            </a:r>
            <a:r>
              <a:rPr lang="pt-BR" baseline="-25000" dirty="0" smtClean="0"/>
              <a:t>2</a:t>
            </a:r>
            <a:r>
              <a:rPr lang="pt-BR" dirty="0" smtClean="0"/>
              <a:t> – 2</a:t>
            </a:r>
            <a:endParaRPr lang="en-US" dirty="0" smtClean="0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835150" y="3500438"/>
            <a:ext cx="288925" cy="1512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2195513" y="3284538"/>
            <a:ext cx="288925" cy="17287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2484438" y="3284538"/>
            <a:ext cx="51117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2916238" y="2060575"/>
            <a:ext cx="2592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flipH="1">
            <a:off x="2700338" y="2060575"/>
            <a:ext cx="2159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 flipV="1">
            <a:off x="2555875" y="2060575"/>
            <a:ext cx="1444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33375"/>
            <a:ext cx="9540875" cy="61198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keterangan:</a:t>
            </a:r>
            <a:endParaRPr lang="pt-BR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b="1" dirty="0" smtClean="0"/>
              <a:t>x</a:t>
            </a:r>
            <a:r>
              <a:rPr lang="pt-BR" b="1" baseline="-25000" dirty="0" smtClean="0"/>
              <a:t>1</a:t>
            </a:r>
            <a:r>
              <a:rPr lang="pt-BR" dirty="0" smtClean="0"/>
              <a:t> atau </a:t>
            </a:r>
            <a:r>
              <a:rPr lang="pt-BR" b="1" dirty="0" smtClean="0"/>
              <a:t>x</a:t>
            </a:r>
            <a:r>
              <a:rPr lang="pt-BR" b="1" baseline="-25000" dirty="0" smtClean="0"/>
              <a:t>2</a:t>
            </a:r>
            <a:r>
              <a:rPr lang="pt-BR" b="1" dirty="0" smtClean="0"/>
              <a:t>	</a:t>
            </a:r>
            <a:r>
              <a:rPr lang="pt-BR" dirty="0" smtClean="0"/>
              <a:t>= rata rata sampel kelompok 1 atau 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b="1" dirty="0" smtClean="0"/>
              <a:t>n</a:t>
            </a:r>
            <a:r>
              <a:rPr lang="pt-BR" b="1" baseline="-25000" dirty="0" smtClean="0"/>
              <a:t>1</a:t>
            </a:r>
            <a:r>
              <a:rPr lang="pt-BR" dirty="0" smtClean="0"/>
              <a:t> atau </a:t>
            </a:r>
            <a:r>
              <a:rPr lang="pt-BR" b="1" dirty="0" smtClean="0"/>
              <a:t>n</a:t>
            </a:r>
            <a:r>
              <a:rPr lang="pt-BR" b="1" baseline="-25000" dirty="0" smtClean="0"/>
              <a:t>2</a:t>
            </a:r>
            <a:r>
              <a:rPr lang="pt-BR" b="1" dirty="0" smtClean="0"/>
              <a:t>	</a:t>
            </a:r>
            <a:r>
              <a:rPr lang="pt-BR" dirty="0" smtClean="0"/>
              <a:t>= jumlah sampel kelompok 1 atau 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b="1" dirty="0" smtClean="0"/>
              <a:t>S</a:t>
            </a:r>
            <a:r>
              <a:rPr lang="pt-BR" b="1" baseline="-25000" dirty="0" smtClean="0"/>
              <a:t>1</a:t>
            </a:r>
            <a:r>
              <a:rPr lang="pt-BR" b="1" dirty="0" smtClean="0"/>
              <a:t> </a:t>
            </a:r>
            <a:r>
              <a:rPr lang="pt-BR" dirty="0" smtClean="0"/>
              <a:t>atau </a:t>
            </a:r>
            <a:r>
              <a:rPr lang="pt-BR" b="1" dirty="0" smtClean="0"/>
              <a:t>S</a:t>
            </a:r>
            <a:r>
              <a:rPr lang="pt-BR" b="1" baseline="-25000" dirty="0" smtClean="0"/>
              <a:t>2</a:t>
            </a:r>
            <a:r>
              <a:rPr lang="pt-BR" b="1" dirty="0" smtClean="0"/>
              <a:t> = </a:t>
            </a:r>
            <a:r>
              <a:rPr lang="pt-BR" dirty="0" smtClean="0"/>
              <a:t>standar deviasi sampel kelompok 1  atau 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 </a:t>
            </a:r>
            <a:r>
              <a:rPr lang="en-GB" b="1" dirty="0" err="1" smtClean="0"/>
              <a:t>df</a:t>
            </a:r>
            <a:r>
              <a:rPr lang="en-GB" dirty="0" smtClean="0"/>
              <a:t>		= degree of freedom (</a:t>
            </a:r>
            <a:r>
              <a:rPr lang="en-GB" dirty="0" err="1" smtClean="0"/>
              <a:t>derajat</a:t>
            </a:r>
            <a:r>
              <a:rPr lang="en-GB" dirty="0" smtClean="0"/>
              <a:t> </a:t>
            </a:r>
            <a:r>
              <a:rPr lang="en-GB" dirty="0" err="1" smtClean="0"/>
              <a:t>kebebasan</a:t>
            </a:r>
            <a:r>
              <a:rPr lang="en-GB" dirty="0" smtClean="0"/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dirty="0" smtClean="0"/>
              <a:t> </a:t>
            </a:r>
            <a:r>
              <a:rPr lang="en-GB" b="1" dirty="0" err="1" smtClean="0"/>
              <a:t>Sp</a:t>
            </a:r>
            <a:r>
              <a:rPr lang="en-GB" dirty="0" smtClean="0"/>
              <a:t>		= </a:t>
            </a:r>
            <a:r>
              <a:rPr lang="en-GB" dirty="0" err="1" smtClean="0"/>
              <a:t>varian</a:t>
            </a:r>
            <a:r>
              <a:rPr lang="en-GB" dirty="0" smtClean="0"/>
              <a:t> </a:t>
            </a:r>
            <a:r>
              <a:rPr lang="en-GB" dirty="0" err="1" smtClean="0"/>
              <a:t>populasi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7018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7777163" cy="720725"/>
          </a:xfrm>
        </p:spPr>
        <p:txBody>
          <a:bodyPr>
            <a:normAutofit fontScale="90000"/>
          </a:bodyPr>
          <a:lstStyle/>
          <a:p>
            <a:pPr marL="838200" indent="-838200" eaLnBrk="1" hangingPunct="1">
              <a:defRPr/>
            </a:pPr>
            <a:r>
              <a:rPr lang="en-US" sz="3600" b="1" smtClean="0"/>
              <a:t>Uji Untuk Varian Berbeda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07950" y="981075"/>
            <a:ext cx="9575800" cy="56165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                 </a:t>
            </a:r>
            <a:r>
              <a:rPr lang="pt-BR" sz="3600" dirty="0" smtClean="0"/>
              <a:t>x</a:t>
            </a:r>
            <a:r>
              <a:rPr lang="pt-BR" sz="3600" baseline="-25000" dirty="0" smtClean="0"/>
              <a:t>1</a:t>
            </a:r>
            <a:r>
              <a:rPr lang="pt-BR" sz="3600" dirty="0" smtClean="0"/>
              <a:t> – x</a:t>
            </a:r>
            <a:r>
              <a:rPr lang="pt-BR" sz="3600" baseline="-25000" dirty="0" smtClean="0"/>
              <a:t>2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t   =    ------------------------------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       </a:t>
            </a:r>
            <a:r>
              <a:rPr lang="en-US" dirty="0" err="1" smtClean="0"/>
              <a:t>Sp</a:t>
            </a:r>
            <a:r>
              <a:rPr lang="en-US" dirty="0" smtClean="0"/>
              <a:t>      </a:t>
            </a:r>
            <a:r>
              <a:rPr lang="pt-BR" dirty="0" smtClean="0"/>
              <a:t>S</a:t>
            </a:r>
            <a:r>
              <a:rPr lang="pt-BR" baseline="-25000" dirty="0" smtClean="0"/>
              <a:t>1</a:t>
            </a:r>
            <a:r>
              <a:rPr lang="pt-BR" baseline="30000" dirty="0" smtClean="0"/>
              <a:t>2</a:t>
            </a:r>
            <a:r>
              <a:rPr lang="en-US" dirty="0" smtClean="0"/>
              <a:t>/ </a:t>
            </a:r>
            <a:r>
              <a:rPr lang="pt-BR" dirty="0" smtClean="0"/>
              <a:t>n</a:t>
            </a:r>
            <a:r>
              <a:rPr lang="pt-BR" baseline="-25000" dirty="0" smtClean="0"/>
              <a:t>1</a:t>
            </a:r>
            <a:r>
              <a:rPr lang="en-US" dirty="0" smtClean="0"/>
              <a:t> + </a:t>
            </a:r>
            <a:r>
              <a:rPr lang="pt-BR" dirty="0" smtClean="0"/>
              <a:t>S</a:t>
            </a:r>
            <a:r>
              <a:rPr lang="pt-BR" baseline="-25000" dirty="0" smtClean="0"/>
              <a:t>2</a:t>
            </a:r>
            <a:r>
              <a:rPr lang="pt-BR" baseline="30000" dirty="0" smtClean="0"/>
              <a:t>2</a:t>
            </a:r>
            <a:r>
              <a:rPr lang="en-US" dirty="0" smtClean="0"/>
              <a:t> / n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		         [ (</a:t>
            </a:r>
            <a:r>
              <a:rPr lang="pt-BR" dirty="0" smtClean="0"/>
              <a:t>S</a:t>
            </a:r>
            <a:r>
              <a:rPr lang="pt-BR" baseline="-25000" dirty="0" smtClean="0"/>
              <a:t>1 </a:t>
            </a:r>
            <a:r>
              <a:rPr lang="pt-BR" baseline="30000" dirty="0" smtClean="0"/>
              <a:t>2</a:t>
            </a:r>
            <a:r>
              <a:rPr lang="en-US" dirty="0" smtClean="0"/>
              <a:t>/ </a:t>
            </a:r>
            <a:r>
              <a:rPr lang="pt-BR" dirty="0" smtClean="0"/>
              <a:t>n</a:t>
            </a:r>
            <a:r>
              <a:rPr lang="pt-BR" baseline="-25000" dirty="0" smtClean="0"/>
              <a:t>1</a:t>
            </a:r>
            <a:r>
              <a:rPr lang="en-US" dirty="0" smtClean="0"/>
              <a:t> ) + (</a:t>
            </a:r>
            <a:r>
              <a:rPr lang="pt-BR" dirty="0" smtClean="0"/>
              <a:t>S</a:t>
            </a:r>
            <a:r>
              <a:rPr lang="pt-BR" baseline="-25000" dirty="0" smtClean="0"/>
              <a:t>2 </a:t>
            </a:r>
            <a:r>
              <a:rPr lang="pt-BR" baseline="30000" dirty="0" smtClean="0"/>
              <a:t>2</a:t>
            </a:r>
            <a:r>
              <a:rPr lang="en-US" dirty="0" smtClean="0"/>
              <a:t> / n</a:t>
            </a:r>
            <a:r>
              <a:rPr lang="en-US" baseline="-25000" dirty="0" smtClean="0"/>
              <a:t>2</a:t>
            </a:r>
            <a:r>
              <a:rPr lang="en-US" dirty="0" smtClean="0"/>
              <a:t> ) ] 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>
              <a:buNone/>
              <a:defRPr/>
            </a:pPr>
            <a:r>
              <a:rPr lang="en-US" dirty="0" smtClean="0"/>
              <a:t> </a:t>
            </a:r>
            <a:r>
              <a:rPr lang="en-US" dirty="0" err="1" smtClean="0"/>
              <a:t>Sp</a:t>
            </a:r>
            <a:r>
              <a:rPr lang="en-US" dirty="0" smtClean="0"/>
              <a:t> =    ---------------------------------------------------------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      [ (</a:t>
            </a:r>
            <a:r>
              <a:rPr lang="pt-BR" dirty="0" smtClean="0"/>
              <a:t>S</a:t>
            </a:r>
            <a:r>
              <a:rPr lang="pt-BR" baseline="-25000" dirty="0" smtClean="0"/>
              <a:t>1 </a:t>
            </a:r>
            <a:r>
              <a:rPr lang="pt-BR" baseline="30000" dirty="0" smtClean="0"/>
              <a:t>2</a:t>
            </a:r>
            <a:r>
              <a:rPr lang="en-US" dirty="0" smtClean="0"/>
              <a:t>/ </a:t>
            </a:r>
            <a:r>
              <a:rPr lang="pt-BR" dirty="0" smtClean="0"/>
              <a:t>n</a:t>
            </a:r>
            <a:r>
              <a:rPr lang="pt-BR" baseline="-25000" dirty="0" smtClean="0"/>
              <a:t>1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 / (</a:t>
            </a:r>
            <a:r>
              <a:rPr lang="pt-BR" dirty="0" smtClean="0"/>
              <a:t>n</a:t>
            </a:r>
            <a:r>
              <a:rPr lang="pt-BR" baseline="-25000" dirty="0" smtClean="0"/>
              <a:t>1</a:t>
            </a:r>
            <a:r>
              <a:rPr lang="en-US" dirty="0" smtClean="0"/>
              <a:t>– 1) ] + [ (</a:t>
            </a:r>
            <a:r>
              <a:rPr lang="pt-BR" dirty="0" smtClean="0"/>
              <a:t>S</a:t>
            </a:r>
            <a:r>
              <a:rPr lang="pt-BR" baseline="-25000" dirty="0" smtClean="0"/>
              <a:t>2 </a:t>
            </a:r>
            <a:r>
              <a:rPr lang="pt-BR" baseline="30000" dirty="0" smtClean="0"/>
              <a:t>2</a:t>
            </a:r>
            <a:r>
              <a:rPr lang="en-US" dirty="0" smtClean="0"/>
              <a:t> / n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 / (n</a:t>
            </a:r>
            <a:r>
              <a:rPr lang="en-US" baseline="-25000" dirty="0" smtClean="0"/>
              <a:t>2</a:t>
            </a:r>
            <a:r>
              <a:rPr lang="en-US" dirty="0" smtClean="0"/>
              <a:t> – 1) ]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1547813" y="2133600"/>
            <a:ext cx="144462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H="1">
            <a:off x="1692275" y="2060575"/>
            <a:ext cx="21590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1908175" y="2133600"/>
            <a:ext cx="3384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796130" y="3810000"/>
            <a:ext cx="186531" cy="132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 flipH="1">
            <a:off x="982662" y="3429000"/>
            <a:ext cx="72231" cy="170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054892" y="3429000"/>
            <a:ext cx="641270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1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642350" cy="62642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Contoh</a:t>
            </a:r>
            <a:r>
              <a:rPr lang="en-US" dirty="0" smtClean="0"/>
              <a:t> :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en-US" dirty="0" smtClean="0"/>
              <a:t>  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peneliti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mahasiswi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10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didapat</a:t>
            </a:r>
            <a:r>
              <a:rPr lang="en-US" dirty="0" smtClean="0"/>
              <a:t> rata-rata </a:t>
            </a:r>
            <a:r>
              <a:rPr lang="en-US" dirty="0" err="1" smtClean="0"/>
              <a:t>nilainya</a:t>
            </a:r>
            <a:r>
              <a:rPr lang="en-US" dirty="0" smtClean="0"/>
              <a:t> 70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deviasi</a:t>
            </a:r>
            <a:r>
              <a:rPr lang="en-US" dirty="0" smtClean="0"/>
              <a:t> 5, </a:t>
            </a:r>
            <a:r>
              <a:rPr lang="en-US" dirty="0" err="1" smtClean="0"/>
              <a:t>mahasiswi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9 orang </a:t>
            </a:r>
            <a:r>
              <a:rPr lang="en-US" dirty="0" err="1" smtClean="0"/>
              <a:t>dan</a:t>
            </a:r>
            <a:r>
              <a:rPr lang="en-US" dirty="0" smtClean="0"/>
              <a:t> rata-rata </a:t>
            </a:r>
            <a:r>
              <a:rPr lang="en-US" dirty="0" err="1" smtClean="0"/>
              <a:t>nilainya</a:t>
            </a:r>
            <a:r>
              <a:rPr lang="en-US" dirty="0" smtClean="0"/>
              <a:t> 68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deviasi</a:t>
            </a:r>
            <a:r>
              <a:rPr lang="en-US" dirty="0" smtClean="0"/>
              <a:t> 6. </a:t>
            </a:r>
            <a:r>
              <a:rPr lang="en-US" dirty="0" err="1" smtClean="0"/>
              <a:t>Ujilah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alpha 5%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?   </a:t>
            </a:r>
          </a:p>
        </p:txBody>
      </p:sp>
    </p:spTree>
    <p:extLst>
      <p:ext uri="{BB962C8B-B14F-4D97-AF65-F5344CB8AC3E}">
        <p14:creationId xmlns:p14="http://schemas.microsoft.com/office/powerpoint/2010/main" val="301681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642350" cy="6264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err="1" smtClean="0"/>
              <a:t>Penyelesaian</a:t>
            </a:r>
            <a:r>
              <a:rPr lang="en-US" dirty="0" smtClean="0"/>
              <a:t> 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homogenitas</a:t>
            </a:r>
            <a:r>
              <a:rPr lang="en-US" dirty="0" smtClean="0"/>
              <a:t> </a:t>
            </a:r>
            <a:r>
              <a:rPr lang="en-US" dirty="0" err="1" smtClean="0"/>
              <a:t>varian</a:t>
            </a: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Ho : </a:t>
            </a:r>
            <a:r>
              <a:rPr lang="el-GR" dirty="0" smtClean="0">
                <a:latin typeface="Book Antiqua" pitchFamily="18" charset="0"/>
              </a:rPr>
              <a:t>σ</a:t>
            </a:r>
            <a:r>
              <a:rPr lang="en-US" baseline="-25000" dirty="0" smtClean="0">
                <a:latin typeface="Book Antiqua" pitchFamily="18" charset="0"/>
              </a:rPr>
              <a:t>1</a:t>
            </a:r>
            <a:r>
              <a:rPr lang="en-US" baseline="30000" dirty="0" smtClean="0">
                <a:latin typeface="Book Antiqua" pitchFamily="18" charset="0"/>
              </a:rPr>
              <a:t>2 </a:t>
            </a:r>
            <a:r>
              <a:rPr lang="en-US" dirty="0" smtClean="0">
                <a:latin typeface="Book Antiqua" pitchFamily="18" charset="0"/>
              </a:rPr>
              <a:t>= </a:t>
            </a:r>
            <a:r>
              <a:rPr lang="el-GR" dirty="0" smtClean="0">
                <a:latin typeface="Book Antiqua" pitchFamily="18" charset="0"/>
              </a:rPr>
              <a:t>σ</a:t>
            </a:r>
            <a:r>
              <a:rPr lang="en-US" baseline="-25000" dirty="0" smtClean="0">
                <a:latin typeface="Book Antiqua" pitchFamily="18" charset="0"/>
              </a:rPr>
              <a:t>1</a:t>
            </a:r>
            <a:r>
              <a:rPr lang="en-US" baseline="30000" dirty="0" smtClean="0">
                <a:latin typeface="Book Antiqua" pitchFamily="18" charset="0"/>
              </a:rPr>
              <a:t>2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baseline="30000" dirty="0" smtClean="0">
                <a:latin typeface="Book Antiqua" pitchFamily="18" charset="0"/>
              </a:rPr>
              <a:t>   </a:t>
            </a:r>
            <a:r>
              <a:rPr lang="en-US" sz="2800" dirty="0" smtClean="0"/>
              <a:t>(</a:t>
            </a:r>
            <a:r>
              <a:rPr lang="en-US" sz="2800" dirty="0" err="1" smtClean="0"/>
              <a:t>varian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mahasiswa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varian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mahasiswi</a:t>
            </a:r>
            <a:r>
              <a:rPr lang="en-US" sz="2800" dirty="0" smtClean="0"/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Ha : </a:t>
            </a:r>
            <a:r>
              <a:rPr lang="el-GR" dirty="0" smtClean="0">
                <a:latin typeface="Book Antiqua" pitchFamily="18" charset="0"/>
              </a:rPr>
              <a:t>σ</a:t>
            </a:r>
            <a:r>
              <a:rPr lang="en-US" baseline="-25000" dirty="0" smtClean="0">
                <a:latin typeface="Book Antiqua" pitchFamily="18" charset="0"/>
              </a:rPr>
              <a:t>1</a:t>
            </a:r>
            <a:r>
              <a:rPr lang="en-US" baseline="30000" dirty="0" smtClean="0">
                <a:latin typeface="Book Antiqua" pitchFamily="18" charset="0"/>
              </a:rPr>
              <a:t>2 </a:t>
            </a:r>
            <a:r>
              <a:rPr lang="en-US" dirty="0" smtClean="0">
                <a:latin typeface="Book Antiqua" pitchFamily="18" charset="0"/>
              </a:rPr>
              <a:t>≠ </a:t>
            </a:r>
            <a:r>
              <a:rPr lang="el-GR" dirty="0" smtClean="0">
                <a:latin typeface="Book Antiqua" pitchFamily="18" charset="0"/>
              </a:rPr>
              <a:t>σ</a:t>
            </a:r>
            <a:r>
              <a:rPr lang="en-US" baseline="-25000" dirty="0" smtClean="0">
                <a:latin typeface="Book Antiqua" pitchFamily="18" charset="0"/>
              </a:rPr>
              <a:t>1</a:t>
            </a:r>
            <a:r>
              <a:rPr lang="en-US" baseline="30000" dirty="0" smtClean="0">
                <a:latin typeface="Book Antiqua" pitchFamily="18" charset="0"/>
              </a:rPr>
              <a:t>2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baseline="30000" dirty="0" smtClean="0">
                <a:latin typeface="Book Antiqua" pitchFamily="18" charset="0"/>
              </a:rPr>
              <a:t>   </a:t>
            </a:r>
            <a:r>
              <a:rPr lang="en-US" sz="2800" dirty="0" smtClean="0"/>
              <a:t>(</a:t>
            </a:r>
            <a:r>
              <a:rPr lang="en-US" sz="2800" dirty="0" err="1" smtClean="0"/>
              <a:t>varian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mahasiswa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varian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mahasiswi</a:t>
            </a:r>
            <a:r>
              <a:rPr lang="en-US" sz="2800" dirty="0" smtClean="0"/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UJI F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dirty="0" smtClean="0"/>
              <a:t>                            S</a:t>
            </a:r>
            <a:r>
              <a:rPr lang="pt-BR" b="1" dirty="0" smtClean="0"/>
              <a:t>1</a:t>
            </a:r>
            <a:r>
              <a:rPr lang="pt-BR" b="1" baseline="30000" dirty="0" smtClean="0"/>
              <a:t>2</a:t>
            </a:r>
            <a:endParaRPr lang="pt-BR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dirty="0" smtClean="0"/>
              <a:t>			F  =  -------------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dirty="0" smtClean="0"/>
              <a:t>	          	</a:t>
            </a:r>
            <a:r>
              <a:rPr lang="pt-BR" dirty="0"/>
              <a:t>	</a:t>
            </a:r>
            <a:r>
              <a:rPr lang="pt-BR" dirty="0" smtClean="0"/>
              <a:t>S</a:t>
            </a:r>
            <a:r>
              <a:rPr lang="pt-BR" b="1" dirty="0" smtClean="0"/>
              <a:t>2</a:t>
            </a:r>
            <a:r>
              <a:rPr lang="pt-BR" b="1" baseline="30000" dirty="0" smtClean="0"/>
              <a:t>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l-GR" sz="2800" baseline="30000" dirty="0" smtClean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22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0"/>
            <a:ext cx="8893175" cy="63373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    </a:t>
            </a:r>
            <a:r>
              <a:rPr lang="en-US" sz="2800" dirty="0" smtClean="0"/>
              <a:t>F = (6)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/(5)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 = 1,44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/>
              <a:t>       </a:t>
            </a:r>
            <a:r>
              <a:rPr lang="en-US" sz="2800" dirty="0" err="1" smtClean="0"/>
              <a:t>df</a:t>
            </a:r>
            <a:r>
              <a:rPr lang="en-US" sz="2800" dirty="0" smtClean="0"/>
              <a:t> : numerator (</a:t>
            </a:r>
            <a:r>
              <a:rPr lang="en-US" sz="2800" dirty="0" err="1" smtClean="0"/>
              <a:t>pembilang</a:t>
            </a:r>
            <a:r>
              <a:rPr lang="en-US" sz="2800" dirty="0" smtClean="0"/>
              <a:t>) = 9 – 1  = 8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/>
              <a:t>            </a:t>
            </a:r>
            <a:r>
              <a:rPr lang="en-US" sz="2800" dirty="0" err="1" smtClean="0"/>
              <a:t>denumerator</a:t>
            </a:r>
            <a:r>
              <a:rPr lang="en-US" sz="2800" dirty="0" smtClean="0"/>
              <a:t>(</a:t>
            </a:r>
            <a:r>
              <a:rPr lang="en-US" sz="2800" dirty="0" err="1" smtClean="0"/>
              <a:t>penyebut</a:t>
            </a:r>
            <a:r>
              <a:rPr lang="en-US" sz="2800" dirty="0" smtClean="0"/>
              <a:t>) = 10 – 1 = 9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/>
              <a:t> Kita </a:t>
            </a:r>
            <a:r>
              <a:rPr lang="en-US" sz="2800" dirty="0" err="1" smtClean="0"/>
              <a:t>lihat</a:t>
            </a:r>
            <a:r>
              <a:rPr lang="en-US" sz="2800" dirty="0" smtClean="0"/>
              <a:t> </a:t>
            </a:r>
            <a:r>
              <a:rPr lang="en-US" sz="2800" dirty="0" err="1" smtClean="0"/>
              <a:t>tabel</a:t>
            </a:r>
            <a:r>
              <a:rPr lang="en-US" sz="2800" dirty="0" smtClean="0"/>
              <a:t> F </a:t>
            </a:r>
            <a:r>
              <a:rPr lang="en-US" sz="2800" dirty="0" err="1" smtClean="0"/>
              <a:t>pada</a:t>
            </a:r>
            <a:r>
              <a:rPr lang="en-US" sz="2800" dirty="0" smtClean="0"/>
              <a:t> alpha 0.05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/>
          </a:p>
        </p:txBody>
      </p:sp>
      <p:sp>
        <p:nvSpPr>
          <p:cNvPr id="19459" name="Line 4"/>
          <p:cNvSpPr>
            <a:spLocks noChangeShapeType="1"/>
          </p:cNvSpPr>
          <p:nvPr/>
        </p:nvSpPr>
        <p:spPr bwMode="auto">
          <a:xfrm>
            <a:off x="468313" y="2565400"/>
            <a:ext cx="8675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539750" y="3141663"/>
            <a:ext cx="8604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Line 6"/>
          <p:cNvSpPr>
            <a:spLocks noChangeShapeType="1"/>
          </p:cNvSpPr>
          <p:nvPr/>
        </p:nvSpPr>
        <p:spPr bwMode="auto">
          <a:xfrm>
            <a:off x="1643063" y="2636838"/>
            <a:ext cx="0" cy="4221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4427538" y="2060575"/>
            <a:ext cx="230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Numerator</a:t>
            </a:r>
          </a:p>
        </p:txBody>
      </p:sp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285750" y="2643188"/>
            <a:ext cx="12588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Denumerator</a:t>
            </a:r>
          </a:p>
        </p:txBody>
      </p:sp>
      <p:sp>
        <p:nvSpPr>
          <p:cNvPr id="19464" name="Text Box 10"/>
          <p:cNvSpPr txBox="1">
            <a:spLocks noChangeArrowheads="1"/>
          </p:cNvSpPr>
          <p:nvPr/>
        </p:nvSpPr>
        <p:spPr bwMode="auto">
          <a:xfrm>
            <a:off x="2771775" y="2636838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1</a:t>
            </a:r>
          </a:p>
        </p:txBody>
      </p:sp>
      <p:sp>
        <p:nvSpPr>
          <p:cNvPr id="19465" name="Text Box 11"/>
          <p:cNvSpPr txBox="1">
            <a:spLocks noChangeArrowheads="1"/>
          </p:cNvSpPr>
          <p:nvPr/>
        </p:nvSpPr>
        <p:spPr bwMode="auto">
          <a:xfrm>
            <a:off x="3635375" y="2636838"/>
            <a:ext cx="649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2</a:t>
            </a:r>
          </a:p>
        </p:txBody>
      </p:sp>
      <p:sp>
        <p:nvSpPr>
          <p:cNvPr id="19466" name="Text Box 12"/>
          <p:cNvSpPr txBox="1">
            <a:spLocks noChangeArrowheads="1"/>
          </p:cNvSpPr>
          <p:nvPr/>
        </p:nvSpPr>
        <p:spPr bwMode="auto">
          <a:xfrm>
            <a:off x="6372225" y="263683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8</a:t>
            </a:r>
          </a:p>
        </p:txBody>
      </p:sp>
      <p:sp>
        <p:nvSpPr>
          <p:cNvPr id="19467" name="Text Box 13"/>
          <p:cNvSpPr txBox="1">
            <a:spLocks noChangeArrowheads="1"/>
          </p:cNvSpPr>
          <p:nvPr/>
        </p:nvSpPr>
        <p:spPr bwMode="auto">
          <a:xfrm>
            <a:off x="500063" y="3357563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 </a:t>
            </a:r>
            <a:r>
              <a:rPr lang="en-US" sz="2400" b="1"/>
              <a:t>8</a:t>
            </a:r>
          </a:p>
        </p:txBody>
      </p:sp>
      <p:sp>
        <p:nvSpPr>
          <p:cNvPr id="19468" name="Text Box 14"/>
          <p:cNvSpPr txBox="1">
            <a:spLocks noChangeArrowheads="1"/>
          </p:cNvSpPr>
          <p:nvPr/>
        </p:nvSpPr>
        <p:spPr bwMode="auto">
          <a:xfrm>
            <a:off x="571500" y="4286250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9</a:t>
            </a:r>
          </a:p>
        </p:txBody>
      </p:sp>
      <p:sp>
        <p:nvSpPr>
          <p:cNvPr id="19469" name="Oval 19"/>
          <p:cNvSpPr>
            <a:spLocks noChangeArrowheads="1"/>
          </p:cNvSpPr>
          <p:nvPr/>
        </p:nvSpPr>
        <p:spPr bwMode="auto">
          <a:xfrm>
            <a:off x="6072188" y="4357688"/>
            <a:ext cx="936625" cy="4318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3,23</a:t>
            </a:r>
          </a:p>
        </p:txBody>
      </p:sp>
      <p:sp>
        <p:nvSpPr>
          <p:cNvPr id="19470" name="Line 21"/>
          <p:cNvSpPr>
            <a:spLocks noChangeShapeType="1"/>
          </p:cNvSpPr>
          <p:nvPr/>
        </p:nvSpPr>
        <p:spPr bwMode="auto">
          <a:xfrm>
            <a:off x="2428875" y="4714875"/>
            <a:ext cx="3168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5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010400" cy="1143000"/>
          </a:xfrm>
        </p:spPr>
        <p:txBody>
          <a:bodyPr/>
          <a:lstStyle/>
          <a:p>
            <a:pPr marL="0" indent="0" algn="l">
              <a:buNone/>
            </a:pPr>
            <a:r>
              <a:rPr lang="en-US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Pengertian</a:t>
            </a:r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Uji</a:t>
            </a:r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endParaRPr lang="en-US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2400" dirty="0" err="1" smtClean="0"/>
              <a:t>Tes</a:t>
            </a:r>
            <a:r>
              <a:rPr lang="en-US" sz="2400" dirty="0" smtClean="0"/>
              <a:t> t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Uji</a:t>
            </a:r>
            <a:r>
              <a:rPr lang="en-US" sz="2400" dirty="0" smtClean="0"/>
              <a:t> t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statistik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menguji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kepalsuan</a:t>
            </a:r>
            <a:r>
              <a:rPr lang="en-US" sz="2400" dirty="0" smtClean="0"/>
              <a:t> </a:t>
            </a:r>
            <a:r>
              <a:rPr lang="en-US" sz="2400" dirty="0" err="1" smtClean="0"/>
              <a:t>hipotesis</a:t>
            </a:r>
            <a:r>
              <a:rPr lang="en-US" sz="2400" dirty="0" smtClean="0"/>
              <a:t> </a:t>
            </a:r>
            <a:r>
              <a:rPr lang="en-US" sz="2400" dirty="0" err="1" smtClean="0"/>
              <a:t>nol</a:t>
            </a:r>
            <a:r>
              <a:rPr lang="en-US" sz="2400" dirty="0" smtClean="0"/>
              <a:t> .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/>
              <a:t>Uji</a:t>
            </a:r>
            <a:r>
              <a:rPr lang="en-US" sz="2400" dirty="0" smtClean="0"/>
              <a:t> t </a:t>
            </a:r>
            <a:r>
              <a:rPr lang="en-US" sz="2400" dirty="0" err="1" smtClean="0"/>
              <a:t>pertama</a:t>
            </a:r>
            <a:r>
              <a:rPr lang="en-US" sz="2400" dirty="0" smtClean="0"/>
              <a:t> kali </a:t>
            </a:r>
            <a:r>
              <a:rPr lang="en-US" sz="2400" dirty="0" err="1" smtClean="0"/>
              <a:t>dikembangkan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William </a:t>
            </a:r>
            <a:r>
              <a:rPr lang="en-US" sz="2400" dirty="0" err="1" smtClean="0"/>
              <a:t>Seely</a:t>
            </a:r>
            <a:r>
              <a:rPr lang="en-US" sz="2400" dirty="0" smtClean="0"/>
              <a:t> </a:t>
            </a:r>
            <a:r>
              <a:rPr lang="en-US" sz="2400" dirty="0" err="1" smtClean="0"/>
              <a:t>Gosset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1915.Awalnya </a:t>
            </a:r>
            <a:r>
              <a:rPr lang="en-US" sz="2400" dirty="0" err="1" smtClean="0"/>
              <a:t>ia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nama</a:t>
            </a:r>
            <a:r>
              <a:rPr lang="en-US" sz="2400" dirty="0" smtClean="0"/>
              <a:t> </a:t>
            </a:r>
            <a:r>
              <a:rPr lang="en-US" sz="2400" dirty="0" err="1" smtClean="0"/>
              <a:t>samaran</a:t>
            </a:r>
            <a:r>
              <a:rPr lang="en-US" sz="2400" dirty="0" smtClean="0"/>
              <a:t> </a:t>
            </a:r>
            <a:r>
              <a:rPr lang="en-US" sz="2400" i="1" dirty="0" smtClean="0"/>
              <a:t>Student,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huruf</a:t>
            </a:r>
            <a:r>
              <a:rPr lang="en-US" sz="2400" i="1" dirty="0" smtClean="0"/>
              <a:t> t </a:t>
            </a:r>
            <a:r>
              <a:rPr lang="en-US" sz="2400" dirty="0" smtClean="0"/>
              <a:t>yang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istilah</a:t>
            </a:r>
            <a:r>
              <a:rPr lang="en-US" sz="2400" i="1" dirty="0" smtClean="0"/>
              <a:t> </a:t>
            </a: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i="1" dirty="0" smtClean="0"/>
              <a:t>“t “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huruf</a:t>
            </a:r>
            <a:r>
              <a:rPr lang="en-US" sz="2400" dirty="0" smtClean="0"/>
              <a:t> </a:t>
            </a:r>
            <a:r>
              <a:rPr lang="en-US" sz="2400" dirty="0" err="1" smtClean="0"/>
              <a:t>terakhir</a:t>
            </a:r>
            <a:r>
              <a:rPr lang="en-US" sz="2400" dirty="0" smtClean="0"/>
              <a:t> </a:t>
            </a:r>
            <a:r>
              <a:rPr lang="en-US" sz="2400" dirty="0" err="1" smtClean="0"/>
              <a:t>nama</a:t>
            </a:r>
            <a:r>
              <a:rPr lang="en-US" sz="2400" dirty="0" smtClean="0"/>
              <a:t> </a:t>
            </a:r>
            <a:r>
              <a:rPr lang="en-US" sz="2400" dirty="0" err="1" smtClean="0"/>
              <a:t>beliau</a:t>
            </a:r>
            <a:r>
              <a:rPr lang="en-US" sz="2400" dirty="0" smtClean="0"/>
              <a:t>. </a:t>
            </a:r>
            <a:r>
              <a:rPr lang="en-US" sz="2400" dirty="0" err="1" smtClean="0"/>
              <a:t>Uji</a:t>
            </a:r>
            <a:r>
              <a:rPr lang="en-US" sz="2400" dirty="0" smtClean="0"/>
              <a:t> t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nama</a:t>
            </a:r>
            <a:r>
              <a:rPr lang="en-US" sz="2400" i="1" dirty="0" smtClean="0"/>
              <a:t> Student t.</a:t>
            </a:r>
          </a:p>
        </p:txBody>
      </p:sp>
    </p:spTree>
    <p:extLst>
      <p:ext uri="{BB962C8B-B14F-4D97-AF65-F5344CB8AC3E}">
        <p14:creationId xmlns:p14="http://schemas.microsoft.com/office/powerpoint/2010/main" val="104176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642350" cy="63373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 </a:t>
            </a:r>
            <a:r>
              <a:rPr lang="en-US" dirty="0" err="1" smtClean="0"/>
              <a:t>hitung</a:t>
            </a:r>
            <a:r>
              <a:rPr lang="en-US" dirty="0" smtClean="0"/>
              <a:t> (1,44) &lt; F </a:t>
            </a:r>
            <a:r>
              <a:rPr lang="en-US" dirty="0" err="1" smtClean="0"/>
              <a:t>tabel</a:t>
            </a:r>
            <a:r>
              <a:rPr lang="en-US" dirty="0" smtClean="0"/>
              <a:t> (3,23)</a:t>
            </a:r>
          </a:p>
          <a:p>
            <a:pPr eaLnBrk="1" hangingPunct="1">
              <a:defRPr/>
            </a:pPr>
            <a:r>
              <a:rPr lang="en-US" dirty="0" smtClean="0"/>
              <a:t>Ho </a:t>
            </a:r>
            <a:r>
              <a:rPr lang="en-US" dirty="0" err="1" smtClean="0"/>
              <a:t>gagal</a:t>
            </a:r>
            <a:r>
              <a:rPr lang="en-US" dirty="0" smtClean="0"/>
              <a:t> </a:t>
            </a:r>
            <a:r>
              <a:rPr lang="en-US" dirty="0" err="1" smtClean="0"/>
              <a:t>ditolak</a:t>
            </a:r>
            <a:r>
              <a:rPr lang="en-US" dirty="0" smtClean="0"/>
              <a:t>                </a:t>
            </a:r>
            <a:r>
              <a:rPr lang="en-US" dirty="0" err="1" smtClean="0"/>
              <a:t>varian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UJI BEDA MEAN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Ho : </a:t>
            </a:r>
            <a:r>
              <a:rPr lang="el-GR" dirty="0" smtClean="0">
                <a:cs typeface="Arial" charset="0"/>
              </a:rPr>
              <a:t>μ</a:t>
            </a:r>
            <a:r>
              <a:rPr lang="en-US" baseline="-25000" dirty="0" smtClean="0">
                <a:cs typeface="Arial" charset="0"/>
              </a:rPr>
              <a:t>a</a:t>
            </a:r>
            <a:r>
              <a:rPr lang="en-US" dirty="0" smtClean="0">
                <a:cs typeface="Arial" charset="0"/>
              </a:rPr>
              <a:t> = µ</a:t>
            </a:r>
            <a:r>
              <a:rPr lang="en-US" baseline="-25000" dirty="0" smtClean="0">
                <a:cs typeface="Arial" charset="0"/>
              </a:rPr>
              <a:t>I</a:t>
            </a:r>
            <a:r>
              <a:rPr lang="en-US" dirty="0" smtClean="0">
                <a:cs typeface="Arial" charset="0"/>
              </a:rPr>
              <a:t> (rata-rata </a:t>
            </a:r>
            <a:r>
              <a:rPr lang="en-US" dirty="0" err="1" smtClean="0">
                <a:cs typeface="Arial" charset="0"/>
              </a:rPr>
              <a:t>nilai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mahasiswa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sama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dengan</a:t>
            </a:r>
            <a:r>
              <a:rPr lang="en-US" dirty="0" smtClean="0">
                <a:cs typeface="Arial" charset="0"/>
              </a:rPr>
              <a:t> rata-rata </a:t>
            </a:r>
            <a:r>
              <a:rPr lang="en-US" dirty="0" err="1" smtClean="0">
                <a:cs typeface="Arial" charset="0"/>
              </a:rPr>
              <a:t>nilai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mahasiswi</a:t>
            </a:r>
            <a:r>
              <a:rPr lang="en-US" dirty="0" smtClean="0">
                <a:cs typeface="Arial" charset="0"/>
              </a:rPr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Ho : </a:t>
            </a:r>
            <a:r>
              <a:rPr lang="el-GR" dirty="0" smtClean="0">
                <a:cs typeface="Arial" charset="0"/>
              </a:rPr>
              <a:t>μ</a:t>
            </a:r>
            <a:r>
              <a:rPr lang="en-US" baseline="-25000" dirty="0" smtClean="0">
                <a:cs typeface="Arial" charset="0"/>
              </a:rPr>
              <a:t>a</a:t>
            </a:r>
            <a:r>
              <a:rPr lang="en-US" dirty="0" smtClean="0">
                <a:cs typeface="Arial" charset="0"/>
              </a:rPr>
              <a:t> ≠ µ</a:t>
            </a:r>
            <a:r>
              <a:rPr lang="en-US" baseline="-25000" dirty="0" smtClean="0">
                <a:cs typeface="Arial" charset="0"/>
              </a:rPr>
              <a:t>I </a:t>
            </a:r>
            <a:r>
              <a:rPr lang="en-US" dirty="0" smtClean="0">
                <a:cs typeface="Arial" charset="0"/>
              </a:rPr>
              <a:t>(rata-rata </a:t>
            </a:r>
            <a:r>
              <a:rPr lang="en-US" dirty="0" err="1" smtClean="0">
                <a:cs typeface="Arial" charset="0"/>
              </a:rPr>
              <a:t>nilai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mahasiswa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tidak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sama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dengan</a:t>
            </a:r>
            <a:r>
              <a:rPr lang="en-US" dirty="0" smtClean="0">
                <a:cs typeface="Arial" charset="0"/>
              </a:rPr>
              <a:t> rata-rata </a:t>
            </a:r>
            <a:r>
              <a:rPr lang="en-US" dirty="0" err="1" smtClean="0">
                <a:cs typeface="Arial" charset="0"/>
              </a:rPr>
              <a:t>nilai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mahasiswi</a:t>
            </a:r>
            <a:r>
              <a:rPr lang="en-US" dirty="0" smtClean="0">
                <a:cs typeface="Arial" charset="0"/>
              </a:rPr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3600" dirty="0" smtClean="0"/>
              <a:t>                     x</a:t>
            </a:r>
            <a:r>
              <a:rPr lang="pt-BR" sz="3600" baseline="-25000" dirty="0" smtClean="0"/>
              <a:t>1</a:t>
            </a:r>
            <a:r>
              <a:rPr lang="pt-BR" sz="3600" dirty="0" smtClean="0"/>
              <a:t> – x</a:t>
            </a:r>
            <a:r>
              <a:rPr lang="pt-BR" sz="3600" baseline="-25000" dirty="0" smtClean="0"/>
              <a:t>2</a:t>
            </a:r>
            <a:endParaRPr lang="pt-BR" sz="36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  t      =     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		         Sp      (1/n</a:t>
            </a:r>
            <a:r>
              <a:rPr lang="pt-BR" baseline="-25000" dirty="0" smtClean="0"/>
              <a:t>1</a:t>
            </a:r>
            <a:r>
              <a:rPr lang="pt-BR" dirty="0" smtClean="0"/>
              <a:t> + 1/n</a:t>
            </a:r>
            <a:r>
              <a:rPr lang="pt-BR" baseline="-30000" dirty="0" smtClean="0"/>
              <a:t>2</a:t>
            </a:r>
            <a:r>
              <a:rPr lang="pt-BR" dirty="0" smtClean="0"/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cs typeface="Arial" charset="0"/>
              </a:rPr>
              <a:t> </a:t>
            </a:r>
          </a:p>
        </p:txBody>
      </p:sp>
      <p:sp>
        <p:nvSpPr>
          <p:cNvPr id="20483" name="Line 4"/>
          <p:cNvSpPr>
            <a:spLocks noChangeShapeType="1"/>
          </p:cNvSpPr>
          <p:nvPr/>
        </p:nvSpPr>
        <p:spPr bwMode="auto">
          <a:xfrm>
            <a:off x="3714750" y="1214438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2886075" y="5410200"/>
            <a:ext cx="2295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657474" y="5492545"/>
            <a:ext cx="9525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>
            <a:off x="2657475" y="5410200"/>
            <a:ext cx="228600" cy="6157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3375"/>
            <a:ext cx="8820150" cy="626427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dirty="0" smtClean="0"/>
              <a:t>                     </a:t>
            </a:r>
            <a:r>
              <a:rPr lang="pt-BR" sz="2800" dirty="0" smtClean="0"/>
              <a:t>68 – 70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 t      =     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		         Sp        (1/9 + 1/10)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</a:t>
            </a:r>
            <a:endParaRPr lang="pt-BR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</a:t>
            </a:r>
            <a:r>
              <a:rPr lang="pt-BR" sz="2800" dirty="0" smtClean="0"/>
              <a:t>Sp = </a:t>
            </a:r>
            <a:r>
              <a:rPr lang="pt-BR" sz="2800" dirty="0" smtClean="0"/>
              <a:t>3,96</a:t>
            </a:r>
            <a:endParaRPr lang="pt-BR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                       68 – 70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 t      =     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		         </a:t>
            </a:r>
            <a:r>
              <a:rPr lang="pt-BR" sz="2800" dirty="0" smtClean="0"/>
              <a:t>3,96       </a:t>
            </a:r>
            <a:r>
              <a:rPr lang="pt-BR" sz="2800" dirty="0" smtClean="0"/>
              <a:t>(1/9 + 1/10)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 t    = - </a:t>
            </a:r>
            <a:r>
              <a:rPr lang="pt-BR" sz="2800" dirty="0" smtClean="0"/>
              <a:t>1,09</a:t>
            </a:r>
            <a:endParaRPr lang="pt-BR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 df  = 10 + 9 – 2  =  17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 (kita cari nilai tabel t)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pt-BR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800" dirty="0" smtClean="0"/>
              <a:t>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/>
          </a:p>
        </p:txBody>
      </p:sp>
      <p:sp>
        <p:nvSpPr>
          <p:cNvPr id="21507" name="Line 4"/>
          <p:cNvSpPr>
            <a:spLocks noChangeShapeType="1"/>
          </p:cNvSpPr>
          <p:nvPr/>
        </p:nvSpPr>
        <p:spPr bwMode="auto">
          <a:xfrm>
            <a:off x="2700338" y="1412875"/>
            <a:ext cx="14287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 flipH="1">
            <a:off x="2843213" y="1412875"/>
            <a:ext cx="144462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Line 6"/>
          <p:cNvSpPr>
            <a:spLocks noChangeShapeType="1"/>
          </p:cNvSpPr>
          <p:nvPr/>
        </p:nvSpPr>
        <p:spPr bwMode="auto">
          <a:xfrm>
            <a:off x="2987675" y="1412875"/>
            <a:ext cx="2520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0" name="Line 7"/>
          <p:cNvSpPr>
            <a:spLocks noChangeShapeType="1"/>
          </p:cNvSpPr>
          <p:nvPr/>
        </p:nvSpPr>
        <p:spPr bwMode="auto">
          <a:xfrm>
            <a:off x="2916238" y="3429000"/>
            <a:ext cx="144462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1" name="Line 8"/>
          <p:cNvSpPr>
            <a:spLocks noChangeShapeType="1"/>
          </p:cNvSpPr>
          <p:nvPr/>
        </p:nvSpPr>
        <p:spPr bwMode="auto">
          <a:xfrm flipH="1">
            <a:off x="3059113" y="3429000"/>
            <a:ext cx="14287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9"/>
          <p:cNvSpPr>
            <a:spLocks noChangeShapeType="1"/>
          </p:cNvSpPr>
          <p:nvPr/>
        </p:nvSpPr>
        <p:spPr bwMode="auto">
          <a:xfrm>
            <a:off x="3203575" y="3429000"/>
            <a:ext cx="2665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val 29"/>
          <p:cNvSpPr>
            <a:spLocks noChangeArrowheads="1"/>
          </p:cNvSpPr>
          <p:nvPr/>
        </p:nvSpPr>
        <p:spPr bwMode="auto">
          <a:xfrm>
            <a:off x="4286250" y="4643438"/>
            <a:ext cx="865188" cy="504825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893175" cy="63357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GB" sz="2400" dirty="0" smtClean="0">
              <a:cs typeface="Arial" charset="0"/>
            </a:endParaRPr>
          </a:p>
          <a:p>
            <a:pPr eaLnBrk="1" hangingPunct="1">
              <a:defRPr/>
            </a:pPr>
            <a:endParaRPr lang="en-US" sz="2400" dirty="0" smtClean="0"/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3059113" y="1484313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.10</a:t>
            </a: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4284663" y="1484313"/>
            <a:ext cx="719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.05</a:t>
            </a:r>
          </a:p>
        </p:txBody>
      </p:sp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5508625" y="1484313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.025</a:t>
            </a:r>
          </a:p>
        </p:txBody>
      </p:sp>
      <p:sp>
        <p:nvSpPr>
          <p:cNvPr id="22535" name="Text Box 22"/>
          <p:cNvSpPr txBox="1">
            <a:spLocks noChangeArrowheads="1"/>
          </p:cNvSpPr>
          <p:nvPr/>
        </p:nvSpPr>
        <p:spPr bwMode="auto">
          <a:xfrm>
            <a:off x="250825" y="333375"/>
            <a:ext cx="73453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t  = 0,79  dengan df = 17  </a:t>
            </a:r>
          </a:p>
        </p:txBody>
      </p:sp>
      <p:sp>
        <p:nvSpPr>
          <p:cNvPr id="22536" name="Line 23"/>
          <p:cNvSpPr>
            <a:spLocks noChangeShapeType="1"/>
          </p:cNvSpPr>
          <p:nvPr/>
        </p:nvSpPr>
        <p:spPr bwMode="auto">
          <a:xfrm>
            <a:off x="1187450" y="1341438"/>
            <a:ext cx="7705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24"/>
          <p:cNvSpPr>
            <a:spLocks noChangeShapeType="1"/>
          </p:cNvSpPr>
          <p:nvPr/>
        </p:nvSpPr>
        <p:spPr bwMode="auto">
          <a:xfrm>
            <a:off x="1187450" y="1989138"/>
            <a:ext cx="7705725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Text Box 25"/>
          <p:cNvSpPr txBox="1">
            <a:spLocks noChangeArrowheads="1"/>
          </p:cNvSpPr>
          <p:nvPr/>
        </p:nvSpPr>
        <p:spPr bwMode="auto">
          <a:xfrm>
            <a:off x="1403350" y="1484313"/>
            <a:ext cx="936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df</a:t>
            </a:r>
          </a:p>
        </p:txBody>
      </p:sp>
      <p:sp>
        <p:nvSpPr>
          <p:cNvPr id="22539" name="Text Box 26"/>
          <p:cNvSpPr txBox="1">
            <a:spLocks noChangeArrowheads="1"/>
          </p:cNvSpPr>
          <p:nvPr/>
        </p:nvSpPr>
        <p:spPr bwMode="auto">
          <a:xfrm>
            <a:off x="1403350" y="2420938"/>
            <a:ext cx="576263" cy="429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1</a:t>
            </a:r>
          </a:p>
          <a:p>
            <a:pPr>
              <a:spcBef>
                <a:spcPct val="50000"/>
              </a:spcBef>
            </a:pPr>
            <a:r>
              <a:rPr lang="en-US" sz="2400" b="1"/>
              <a:t>2</a:t>
            </a:r>
          </a:p>
          <a:p>
            <a:pPr>
              <a:spcBef>
                <a:spcPct val="50000"/>
              </a:spcBef>
            </a:pPr>
            <a:r>
              <a:rPr lang="en-US" sz="2400" b="1"/>
              <a:t>.</a:t>
            </a:r>
          </a:p>
          <a:p>
            <a:pPr>
              <a:spcBef>
                <a:spcPct val="50000"/>
              </a:spcBef>
            </a:pPr>
            <a:r>
              <a:rPr lang="en-US" sz="2400" b="1"/>
              <a:t>.</a:t>
            </a:r>
          </a:p>
          <a:p>
            <a:pPr>
              <a:spcBef>
                <a:spcPct val="50000"/>
              </a:spcBef>
            </a:pPr>
            <a:r>
              <a:rPr lang="en-US" sz="2400" b="1"/>
              <a:t>17</a:t>
            </a:r>
          </a:p>
          <a:p>
            <a:pPr>
              <a:spcBef>
                <a:spcPct val="50000"/>
              </a:spcBef>
            </a:pPr>
            <a:r>
              <a:rPr lang="en-US" sz="2400" b="1"/>
              <a:t>18</a:t>
            </a:r>
          </a:p>
          <a:p>
            <a:pPr>
              <a:spcBef>
                <a:spcPct val="50000"/>
              </a:spcBef>
            </a:pPr>
            <a:r>
              <a:rPr lang="en-US" sz="2400" b="1"/>
              <a:t>.</a:t>
            </a:r>
          </a:p>
          <a:p>
            <a:pPr>
              <a:spcBef>
                <a:spcPct val="50000"/>
              </a:spcBef>
            </a:pPr>
            <a:r>
              <a:rPr lang="en-US" sz="2400" b="1"/>
              <a:t>.</a:t>
            </a:r>
          </a:p>
        </p:txBody>
      </p:sp>
      <p:sp>
        <p:nvSpPr>
          <p:cNvPr id="22540" name="Text Box 27"/>
          <p:cNvSpPr txBox="1">
            <a:spLocks noChangeArrowheads="1"/>
          </p:cNvSpPr>
          <p:nvPr/>
        </p:nvSpPr>
        <p:spPr bwMode="auto">
          <a:xfrm>
            <a:off x="2857500" y="4643438"/>
            <a:ext cx="1223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/>
              <a:t>1,74</a:t>
            </a:r>
          </a:p>
        </p:txBody>
      </p:sp>
      <p:sp>
        <p:nvSpPr>
          <p:cNvPr id="22541" name="Text Box 28"/>
          <p:cNvSpPr txBox="1">
            <a:spLocks noChangeArrowheads="1"/>
          </p:cNvSpPr>
          <p:nvPr/>
        </p:nvSpPr>
        <p:spPr bwMode="auto">
          <a:xfrm>
            <a:off x="4357688" y="4643438"/>
            <a:ext cx="1152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C00000"/>
                </a:solidFill>
              </a:rPr>
              <a:t>2,11</a:t>
            </a:r>
          </a:p>
        </p:txBody>
      </p:sp>
    </p:spTree>
    <p:extLst>
      <p:ext uri="{BB962C8B-B14F-4D97-AF65-F5344CB8AC3E}">
        <p14:creationId xmlns:p14="http://schemas.microsoft.com/office/powerpoint/2010/main" val="12873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642350" cy="6121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 </a:t>
            </a:r>
            <a:r>
              <a:rPr lang="en-US" dirty="0" err="1" smtClean="0"/>
              <a:t>hitung</a:t>
            </a:r>
            <a:r>
              <a:rPr lang="en-US" dirty="0" smtClean="0"/>
              <a:t> &lt; t </a:t>
            </a:r>
            <a:r>
              <a:rPr lang="en-US" dirty="0" err="1" smtClean="0"/>
              <a:t>tabel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</a:t>
            </a:r>
            <a:r>
              <a:rPr lang="en-US" dirty="0" err="1" smtClean="0"/>
              <a:t>maka</a:t>
            </a:r>
            <a:r>
              <a:rPr lang="en-US" dirty="0" smtClean="0">
                <a:cs typeface="Arial" charset="0"/>
              </a:rPr>
              <a:t> Ho </a:t>
            </a:r>
            <a:r>
              <a:rPr lang="en-US" dirty="0" err="1" smtClean="0">
                <a:cs typeface="Arial" charset="0"/>
              </a:rPr>
              <a:t>gagal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ditolak</a:t>
            </a:r>
            <a:r>
              <a:rPr lang="en-US" dirty="0" smtClean="0">
                <a:cs typeface="Arial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cs typeface="Arial" charset="0"/>
              </a:rPr>
              <a:t>   </a:t>
            </a:r>
            <a:r>
              <a:rPr lang="en-US" dirty="0" err="1" smtClean="0">
                <a:cs typeface="Arial" charset="0"/>
              </a:rPr>
              <a:t>Jadi</a:t>
            </a:r>
            <a:r>
              <a:rPr lang="en-US" dirty="0" smtClean="0">
                <a:cs typeface="Arial" charset="0"/>
              </a:rPr>
              <a:t>, </a:t>
            </a:r>
            <a:r>
              <a:rPr lang="en-US" dirty="0" err="1" smtClean="0">
                <a:cs typeface="Arial" charset="0"/>
              </a:rPr>
              <a:t>tidak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ada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perbedaan</a:t>
            </a:r>
            <a:r>
              <a:rPr lang="en-US" dirty="0" smtClean="0">
                <a:cs typeface="Arial" charset="0"/>
              </a:rPr>
              <a:t> yang </a:t>
            </a:r>
            <a:r>
              <a:rPr lang="en-US" dirty="0" err="1" smtClean="0">
                <a:cs typeface="Arial" charset="0"/>
              </a:rPr>
              <a:t>bermakna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nilai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statistik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antara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mahasiswa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dengan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mahasiswi</a:t>
            </a:r>
            <a:endParaRPr lang="el-G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3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Group 2"/>
          <p:cNvGraphicFramePr>
            <a:graphicFrameLocks noGrp="1"/>
          </p:cNvGraphicFramePr>
          <p:nvPr/>
        </p:nvGraphicFramePr>
        <p:xfrm>
          <a:off x="0" y="0"/>
          <a:ext cx="9144000" cy="7610476"/>
        </p:xfrm>
        <a:graphic>
          <a:graphicData uri="http://schemas.openxmlformats.org/drawingml/2006/table">
            <a:tbl>
              <a:tblPr/>
              <a:tblGrid>
                <a:gridCol w="527050"/>
                <a:gridCol w="688975"/>
                <a:gridCol w="865188"/>
                <a:gridCol w="879475"/>
                <a:gridCol w="879475"/>
                <a:gridCol w="898525"/>
                <a:gridCol w="879475"/>
                <a:gridCol w="933450"/>
                <a:gridCol w="879475"/>
                <a:gridCol w="879475"/>
                <a:gridCol w="833437"/>
              </a:tblGrid>
              <a:tr h="184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Tingkat Signifikansi untuk tes satu sisi</a:t>
                      </a:r>
                      <a:endParaRPr kumimoji="0" lang="fi-F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0,40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0,005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0,0025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0,0005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Tingkat Signifikansi untuk tes dua sisi</a:t>
                      </a:r>
                      <a:endParaRPr kumimoji="0" lang="fi-F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7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Df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0,80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0,50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0,20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0,10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0,05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0,02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0,01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0,002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0,001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0,325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3,078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6,314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12,706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31,821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63,657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127,32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318,31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636,62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0,289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0,816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1,886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2,920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4,303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6,965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9,925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14,089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22,327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31,598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0,277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1,638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2,353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3,182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4,541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5,841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7,453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10,214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12,924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0,271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0,741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1,533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2,132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2,776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3,747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4,604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5,598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7,173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8,610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0,267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0,727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1,476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2,015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2,571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4,032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4,773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5,893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6,869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0,718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1,440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1,943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2,447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3,143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3,707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4,317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5,208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5,959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0,263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0,711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1,415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1,895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2,365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2,998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3,499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4,029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4,785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5,408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0,262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0,706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1,397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1,860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2,306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2,896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3,355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3,833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4,501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5,041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0,261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0,703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1,383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1,833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2,262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3,250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4,297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4,781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1,372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1,812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2,228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2,764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3,169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3,581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4,144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4,587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0,697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1,363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1,796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2,201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2,718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3,106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3,497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4,025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4,437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0,695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1,782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2,179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2,681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3,055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3,428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3,930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4,318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1,350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1,771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2,650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3,012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3,372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3,852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4,221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0,692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1,345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1,761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2,145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2,624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2,977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3,326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3,787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4,140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0,691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1,341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1,753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2,131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2,947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3,286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3,733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4,073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1,337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1,746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2,120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2,583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3,252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3,686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4,015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1,333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1,740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2,567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2,898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3,222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3,646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3,965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1,330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1,734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2,552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2,878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3,197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Times New Roman" pitchFamily="18" charset="0"/>
                        </a:rPr>
                        <a:t>3,922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1,328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1,729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2,093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2,539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2,861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3,174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3,579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3,883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2,086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2,528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2,845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3,153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3,552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3,850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1,323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2,080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2,518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2,831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3,135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3,527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3,819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1,717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2,074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2,508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2,819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3,119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3,505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3,792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1,319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1,714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2,069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2,807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3,104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3,485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3,767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1,318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1,711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2,064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2,492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2,797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3,091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3,467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3,745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1,316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1,708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2,485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2,787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3,078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3,450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3,725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1,315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1,706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2,479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2,779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3,067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3,435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3,707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1,314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1,703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2,052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2,473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2,771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1,313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2,048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2,467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2,763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3,047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3,408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3,674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1,311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1,699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2,045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2,462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3,038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3,396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3,659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1,310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1,697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2,042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2,457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2,750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3,030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3,385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3,646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0,681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1,303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1,684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2,423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2,704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2,971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3,307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3,551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0,679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1,296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1,671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2,390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2,915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3,232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0,677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1,289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1,658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1,980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2,358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2,617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3,373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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0,674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1,282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1,645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1,960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2,326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2,576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2,807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3,291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25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824" y="1676400"/>
            <a:ext cx="6400800" cy="347472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berdistribusi</a:t>
            </a:r>
            <a:r>
              <a:rPr lang="en-US" dirty="0"/>
              <a:t> normal.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/>
              <a:t> Data </a:t>
            </a:r>
            <a:r>
              <a:rPr lang="en-US" dirty="0" err="1"/>
              <a:t>berskala</a:t>
            </a:r>
            <a:r>
              <a:rPr lang="en-US" dirty="0"/>
              <a:t> interval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rasio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400" y="533400"/>
            <a:ext cx="7010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Syarat</a:t>
            </a:r>
            <a:r>
              <a:rPr lang="en-US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Uji</a:t>
            </a:r>
            <a:r>
              <a:rPr lang="en-US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endParaRPr lang="en-US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085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391400" cy="43129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id-ID" dirty="0" smtClean="0"/>
              <a:t>populasi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id-ID" dirty="0" smtClean="0"/>
              <a:t>populasi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Membandingkan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i="1" dirty="0"/>
              <a:t>mean</a:t>
            </a:r>
            <a:r>
              <a:rPr lang="en-US" dirty="0"/>
              <a:t> (rata-rata)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rata-rata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kebetulan</a:t>
            </a:r>
            <a:r>
              <a:rPr lang="en-US" dirty="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en-US" dirty="0"/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400" y="533400"/>
            <a:ext cx="7010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None/>
            </a:pPr>
            <a:r>
              <a:rPr lang="en-US" sz="4000" dirty="0" err="1"/>
              <a:t>Kegunaan</a:t>
            </a:r>
            <a:r>
              <a:rPr lang="en-US" sz="4000" dirty="0"/>
              <a:t> </a:t>
            </a:r>
            <a:r>
              <a:rPr lang="en-US" sz="4000" dirty="0" err="1"/>
              <a:t>Uji</a:t>
            </a:r>
            <a:r>
              <a:rPr lang="en-US" sz="4000" dirty="0"/>
              <a:t> t</a:t>
            </a:r>
            <a:endParaRPr lang="en-US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571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533400"/>
            <a:ext cx="7010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Penggolongan</a:t>
            </a:r>
            <a:r>
              <a:rPr lang="en-US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Uji</a:t>
            </a:r>
            <a:r>
              <a:rPr lang="en-US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endParaRPr lang="en-US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59356635"/>
              </p:ext>
            </p:extLst>
          </p:nvPr>
        </p:nvGraphicFramePr>
        <p:xfrm>
          <a:off x="304800" y="1662953"/>
          <a:ext cx="8208963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12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533400"/>
            <a:ext cx="7010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Uji</a:t>
            </a:r>
            <a:r>
              <a:rPr lang="en-US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 </a:t>
            </a:r>
            <a:r>
              <a:rPr lang="en-US" sz="4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Populasi</a:t>
            </a:r>
          </a:p>
          <a:p>
            <a:pPr marL="0" indent="0" algn="l">
              <a:buFont typeface="Georgia" pitchFamily="18" charset="0"/>
              <a:buNone/>
            </a:pPr>
            <a:endParaRPr lang="en-US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052497"/>
              </p:ext>
            </p:extLst>
          </p:nvPr>
        </p:nvGraphicFramePr>
        <p:xfrm>
          <a:off x="510988" y="1524000"/>
          <a:ext cx="2708275" cy="245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" name="Equation" r:id="rId3" imgW="596880" imgH="634680" progId="Equation.3">
                  <p:embed/>
                </p:oleObj>
              </mc:Choice>
              <mc:Fallback>
                <p:oleObj name="Equation" r:id="rId3" imgW="596880" imgH="6346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988" y="1524000"/>
                        <a:ext cx="2708275" cy="24558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3300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146587"/>
              </p:ext>
            </p:extLst>
          </p:nvPr>
        </p:nvGraphicFramePr>
        <p:xfrm>
          <a:off x="4038600" y="1447800"/>
          <a:ext cx="4103687" cy="274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" name="Equation" r:id="rId5" imgW="1790640" imgH="1218960" progId="Equation.3">
                  <p:embed/>
                </p:oleObj>
              </mc:Choice>
              <mc:Fallback>
                <p:oleObj name="Equation" r:id="rId5" imgW="1790640" imgH="1218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447800"/>
                        <a:ext cx="4103687" cy="2747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2000" y="4800600"/>
            <a:ext cx="8001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Ingin</a:t>
            </a:r>
            <a:r>
              <a:rPr lang="en-US" sz="3200" dirty="0" smtClean="0"/>
              <a:t> </a:t>
            </a:r>
            <a:r>
              <a:rPr lang="en-US" sz="3200" dirty="0" err="1" smtClean="0"/>
              <a:t>menguji</a:t>
            </a:r>
            <a:r>
              <a:rPr lang="en-US" sz="3200" dirty="0" smtClean="0"/>
              <a:t> </a:t>
            </a:r>
            <a:r>
              <a:rPr lang="en-US" sz="3200" dirty="0" err="1" smtClean="0"/>
              <a:t>kebenaran</a:t>
            </a:r>
            <a:r>
              <a:rPr lang="en-US" sz="3200" dirty="0" smtClean="0"/>
              <a:t> parameter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populasi</a:t>
            </a:r>
            <a:r>
              <a:rPr lang="en-US" sz="3200" dirty="0" smtClean="0"/>
              <a:t> </a:t>
            </a:r>
            <a:r>
              <a:rPr lang="en-US" sz="3200" dirty="0" err="1" smtClean="0"/>
              <a:t>berdasarkan</a:t>
            </a:r>
            <a:r>
              <a:rPr lang="en-US" sz="3200" dirty="0" smtClean="0"/>
              <a:t> sampling yang </a:t>
            </a:r>
            <a:r>
              <a:rPr lang="en-US" sz="3200" dirty="0" err="1" smtClean="0"/>
              <a:t>telah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54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77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err="1" smtClean="0"/>
              <a:t>Kasus</a:t>
            </a:r>
            <a:endParaRPr lang="en-US" b="1" dirty="0" smtClean="0"/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usia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di </a:t>
            </a:r>
            <a:r>
              <a:rPr lang="en-US" dirty="0" err="1"/>
              <a:t>K</a:t>
            </a:r>
            <a:r>
              <a:rPr lang="en-US" dirty="0" err="1" smtClean="0"/>
              <a:t>ecamatan</a:t>
            </a:r>
            <a:r>
              <a:rPr lang="en-US" dirty="0" smtClean="0"/>
              <a:t> </a:t>
            </a:r>
            <a:r>
              <a:rPr lang="en-US" dirty="0" err="1" smtClean="0"/>
              <a:t>Muara</a:t>
            </a:r>
            <a:r>
              <a:rPr lang="en-US" dirty="0" smtClean="0"/>
              <a:t> </a:t>
            </a:r>
            <a:r>
              <a:rPr lang="en-US" dirty="0" err="1" smtClean="0"/>
              <a:t>Bangkahulu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(100 cm)?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sebanyak</a:t>
            </a:r>
            <a:r>
              <a:rPr lang="en-US" dirty="0"/>
              <a:t> </a:t>
            </a:r>
            <a:r>
              <a:rPr lang="en-US" dirty="0" smtClean="0"/>
              <a:t>15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diasumsikan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berdistribusi</a:t>
            </a:r>
            <a:r>
              <a:rPr lang="en-US" dirty="0"/>
              <a:t> normal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signifikansi</a:t>
            </a:r>
            <a:r>
              <a:rPr lang="en-US" dirty="0"/>
              <a:t> 5</a:t>
            </a:r>
            <a:r>
              <a:rPr lang="en-US" dirty="0" smtClean="0"/>
              <a:t>%?</a:t>
            </a: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Hipotesis</a:t>
            </a:r>
            <a:r>
              <a:rPr lang="en-US" b="1" dirty="0" smtClean="0"/>
              <a:t> </a:t>
            </a:r>
            <a:r>
              <a:rPr lang="en-US" b="1" dirty="0" err="1" smtClean="0"/>
              <a:t>Penelitian</a:t>
            </a:r>
            <a:endParaRPr lang="en-US" b="1" dirty="0" smtClean="0"/>
          </a:p>
          <a:p>
            <a:r>
              <a:rPr lang="en-US" dirty="0" smtClean="0"/>
              <a:t>Ada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usia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di </a:t>
            </a:r>
            <a:r>
              <a:rPr lang="en-US" dirty="0" err="1"/>
              <a:t>K</a:t>
            </a:r>
            <a:r>
              <a:rPr lang="en-US" dirty="0" err="1" smtClean="0"/>
              <a:t>ecamatan</a:t>
            </a:r>
            <a:r>
              <a:rPr lang="en-US" dirty="0" smtClean="0"/>
              <a:t> </a:t>
            </a:r>
            <a:r>
              <a:rPr lang="en-US" dirty="0" err="1" smtClean="0"/>
              <a:t>Muara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angkahulu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Populasi</a:t>
            </a:r>
            <a:endParaRPr lang="en-US" b="1" dirty="0" smtClean="0"/>
          </a:p>
          <a:p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usia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di </a:t>
            </a:r>
            <a:r>
              <a:rPr lang="en-US" dirty="0" err="1"/>
              <a:t>K</a:t>
            </a:r>
            <a:r>
              <a:rPr lang="en-US" dirty="0" err="1" smtClean="0"/>
              <a:t>ecamatan</a:t>
            </a:r>
            <a:r>
              <a:rPr lang="en-US" dirty="0" smtClean="0"/>
              <a:t> </a:t>
            </a:r>
            <a:r>
              <a:rPr lang="en-US" dirty="0" err="1" smtClean="0"/>
              <a:t>Muara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angkahulu</a:t>
            </a:r>
            <a:r>
              <a:rPr lang="en-US" dirty="0" smtClean="0"/>
              <a:t> = 105 </a:t>
            </a:r>
            <a:r>
              <a:rPr lang="en-US" dirty="0" err="1" smtClean="0"/>
              <a:t>anak</a:t>
            </a:r>
            <a:endParaRPr lang="en-US" dirty="0" smtClean="0"/>
          </a:p>
          <a:p>
            <a:r>
              <a:rPr lang="en-US" dirty="0" err="1" smtClean="0"/>
              <a:t>Sampel</a:t>
            </a:r>
            <a:r>
              <a:rPr lang="en-US" dirty="0" smtClean="0"/>
              <a:t> = 15 </a:t>
            </a:r>
            <a:r>
              <a:rPr lang="en-US" dirty="0" err="1" smtClean="0"/>
              <a:t>anak</a:t>
            </a:r>
            <a:r>
              <a:rPr lang="en-US" dirty="0" smtClean="0"/>
              <a:t> (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klaster</a:t>
            </a:r>
            <a:r>
              <a:rPr lang="en-US" dirty="0" smtClean="0"/>
              <a:t>, 3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5 </a:t>
            </a:r>
            <a:r>
              <a:rPr lang="en-US" dirty="0" err="1" smtClean="0"/>
              <a:t>anak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005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517015"/>
              </p:ext>
            </p:extLst>
          </p:nvPr>
        </p:nvGraphicFramePr>
        <p:xfrm>
          <a:off x="381001" y="1600200"/>
          <a:ext cx="8305800" cy="5029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8075"/>
                <a:gridCol w="1865999"/>
                <a:gridCol w="869864"/>
                <a:gridCol w="1865999"/>
                <a:gridCol w="869864"/>
                <a:gridCol w="1865999"/>
              </a:tblGrid>
              <a:tr h="7752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Desa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Tinggi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Badan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Desa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Tinggi Badan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Desa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Tinggi Badan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07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110,6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82.43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119,7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07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106,2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112,05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120,5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07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116,3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80,31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90,81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07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95,9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80,12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106,3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07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100,5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75,93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102,29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3400" y="642610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Tabel</a:t>
            </a:r>
            <a:r>
              <a:rPr lang="en-US" sz="3200" b="1" dirty="0"/>
              <a:t> 1. Data </a:t>
            </a:r>
            <a:r>
              <a:rPr lang="en-US" sz="3200" b="1" dirty="0" err="1"/>
              <a:t>Tinggi</a:t>
            </a:r>
            <a:r>
              <a:rPr lang="en-US" sz="3200" b="1" dirty="0"/>
              <a:t> </a:t>
            </a:r>
            <a:r>
              <a:rPr lang="en-US" sz="3200" b="1" dirty="0" err="1"/>
              <a:t>Badan</a:t>
            </a:r>
            <a:r>
              <a:rPr lang="en-US" sz="3200" b="1" dirty="0"/>
              <a:t> </a:t>
            </a:r>
            <a:r>
              <a:rPr lang="en-US" sz="3200" b="1" dirty="0" err="1"/>
              <a:t>Anak</a:t>
            </a:r>
            <a:r>
              <a:rPr lang="en-US" sz="3200" b="1" dirty="0"/>
              <a:t> </a:t>
            </a:r>
            <a:r>
              <a:rPr lang="en-US" sz="3200" b="1" dirty="0" err="1"/>
              <a:t>Usia</a:t>
            </a:r>
            <a:r>
              <a:rPr lang="en-US" sz="3200" b="1" dirty="0"/>
              <a:t> 5 </a:t>
            </a:r>
            <a:r>
              <a:rPr lang="en-US" sz="3200" b="1" dirty="0" err="1"/>
              <a:t>Tahun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9233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</TotalTime>
  <Words>1599</Words>
  <Application>Microsoft Office PowerPoint</Application>
  <PresentationFormat>On-screen Show (4:3)</PresentationFormat>
  <Paragraphs>709</Paragraphs>
  <Slides>34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Equation</vt:lpstr>
      <vt:lpstr>Uji t </vt:lpstr>
      <vt:lpstr>Tujuan Instruksional Khusus</vt:lpstr>
      <vt:lpstr>Pengertian Uji 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UJI BEDA MEAN DUA SAMPEL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UJI t INDEPENDEN</vt:lpstr>
      <vt:lpstr>PowerPoint Presentation</vt:lpstr>
      <vt:lpstr>PowerPoint Presentation</vt:lpstr>
      <vt:lpstr>Uji Untuk Varian Sama  </vt:lpstr>
      <vt:lpstr>PowerPoint Presentation</vt:lpstr>
      <vt:lpstr>Uji Untuk Varian Berbeda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Uji t</dc:title>
  <dc:creator>Ledhyane Harlyan</dc:creator>
  <cp:lastModifiedBy>Windows User</cp:lastModifiedBy>
  <cp:revision>66</cp:revision>
  <dcterms:created xsi:type="dcterms:W3CDTF">2014-09-15T04:33:50Z</dcterms:created>
  <dcterms:modified xsi:type="dcterms:W3CDTF">2021-11-14T17:10:08Z</dcterms:modified>
</cp:coreProperties>
</file>